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305" r:id="rId3"/>
    <p:sldId id="306" r:id="rId4"/>
    <p:sldId id="307" r:id="rId5"/>
    <p:sldId id="304" r:id="rId6"/>
    <p:sldId id="257" r:id="rId7"/>
    <p:sldId id="312" r:id="rId8"/>
    <p:sldId id="282" r:id="rId9"/>
    <p:sldId id="311" r:id="rId10"/>
    <p:sldId id="284" r:id="rId11"/>
    <p:sldId id="286" r:id="rId12"/>
    <p:sldId id="288" r:id="rId13"/>
    <p:sldId id="287" r:id="rId14"/>
    <p:sldId id="294" r:id="rId15"/>
    <p:sldId id="296" r:id="rId16"/>
    <p:sldId id="291" r:id="rId17"/>
    <p:sldId id="279" r:id="rId18"/>
    <p:sldId id="313" r:id="rId19"/>
    <p:sldId id="276" r:id="rId20"/>
    <p:sldId id="292" r:id="rId21"/>
    <p:sldId id="314" r:id="rId22"/>
    <p:sldId id="315" r:id="rId23"/>
    <p:sldId id="293" r:id="rId24"/>
    <p:sldId id="316" r:id="rId25"/>
    <p:sldId id="297" r:id="rId26"/>
    <p:sldId id="298" r:id="rId27"/>
    <p:sldId id="299" r:id="rId28"/>
    <p:sldId id="300" r:id="rId29"/>
    <p:sldId id="301" r:id="rId30"/>
    <p:sldId id="302" r:id="rId31"/>
    <p:sldId id="309" r:id="rId32"/>
    <p:sldId id="310" r:id="rId3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10-11T19:57:34.017"/>
    <p1510:client id="{82BC945E-24BC-4551-AAC3-4CAE18F040E2}" v="4" dt="2026-10-11T19:15:13.529"/>
    <p1510:client id="{C5BFF3F9-72FD-4C27-8794-7EA793751CCB}" v="5" dt="2026-10-11T16:52:26.2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providerId="Windows Live" clId="Web-{00000000-0000-0000-0000-000000000000}"/>
    <pc:docChg chg="modSld">
      <pc:chgData name="Guest User" userId="" providerId="Windows Live" clId="Web-{00000000-0000-0000-0000-000000000000}" dt="2026-10-11T19:57:34.017" v="0" actId="1076"/>
      <pc:docMkLst>
        <pc:docMk/>
      </pc:docMkLst>
      <pc:sldChg chg="modSp">
        <pc:chgData name="Guest User" userId="" providerId="Windows Live" clId="Web-{00000000-0000-0000-0000-000000000000}" dt="2026-10-11T19:57:34.017" v="0" actId="1076"/>
        <pc:sldMkLst>
          <pc:docMk/>
          <pc:sldMk cId="1209597217" sldId="286"/>
        </pc:sldMkLst>
        <pc:spChg chg="mod">
          <ac:chgData name="Guest User" userId="" providerId="Windows Live" clId="Web-{00000000-0000-0000-0000-000000000000}" dt="2026-10-11T19:57:34.017" v="0" actId="1076"/>
          <ac:spMkLst>
            <pc:docMk/>
            <pc:sldMk cId="1209597217" sldId="286"/>
            <ac:spMk id="38" creationId="{233DC97F-E583-3373-29AF-8E9F2EC09781}"/>
          </ac:spMkLst>
        </pc:spChg>
      </pc:sldChg>
    </pc:docChg>
  </pc:docChgLst>
  <pc:docChgLst>
    <pc:chgData name="Zahra Naqvi" userId="f3f2ba78c6287f3b" providerId="LiveId" clId="{99D56DA8-4EB8-4135-AE3C-DDDAEAFAC305}"/>
    <pc:docChg chg="custSel modSld">
      <pc:chgData name="Zahra Naqvi" userId="f3f2ba78c6287f3b" providerId="LiveId" clId="{99D56DA8-4EB8-4135-AE3C-DDDAEAFAC305}" dt="2026-10-11T19:36:12.515" v="31" actId="20577"/>
      <pc:docMkLst>
        <pc:docMk/>
      </pc:docMkLst>
      <pc:sldChg chg="modNotes">
        <pc:chgData name="Zahra Naqvi" userId="f3f2ba78c6287f3b" providerId="LiveId" clId="{99D56DA8-4EB8-4135-AE3C-DDDAEAFAC305}" dt="2026-10-11T19:36:11.744" v="0" actId="20577"/>
        <pc:sldMkLst>
          <pc:docMk/>
          <pc:sldMk cId="0" sldId="256"/>
        </pc:sldMkLst>
      </pc:sldChg>
      <pc:sldChg chg="modNotes">
        <pc:chgData name="Zahra Naqvi" userId="f3f2ba78c6287f3b" providerId="LiveId" clId="{99D56DA8-4EB8-4135-AE3C-DDDAEAFAC305}" dt="2026-10-11T19:36:11.865" v="5" actId="20577"/>
        <pc:sldMkLst>
          <pc:docMk/>
          <pc:sldMk cId="0" sldId="257"/>
        </pc:sldMkLst>
      </pc:sldChg>
      <pc:sldChg chg="modNotes">
        <pc:chgData name="Zahra Naqvi" userId="f3f2ba78c6287f3b" providerId="LiveId" clId="{99D56DA8-4EB8-4135-AE3C-DDDAEAFAC305}" dt="2026-10-11T19:36:12.171" v="18" actId="20577"/>
        <pc:sldMkLst>
          <pc:docMk/>
          <pc:sldMk cId="0" sldId="276"/>
        </pc:sldMkLst>
      </pc:sldChg>
      <pc:sldChg chg="modNotes">
        <pc:chgData name="Zahra Naqvi" userId="f3f2ba78c6287f3b" providerId="LiveId" clId="{99D56DA8-4EB8-4135-AE3C-DDDAEAFAC305}" dt="2026-10-11T19:36:12.124" v="16" actId="20577"/>
        <pc:sldMkLst>
          <pc:docMk/>
          <pc:sldMk cId="0" sldId="279"/>
        </pc:sldMkLst>
      </pc:sldChg>
      <pc:sldChg chg="modNotes">
        <pc:chgData name="Zahra Naqvi" userId="f3f2ba78c6287f3b" providerId="LiveId" clId="{99D56DA8-4EB8-4135-AE3C-DDDAEAFAC305}" dt="2026-10-11T19:36:11.910" v="7" actId="20577"/>
        <pc:sldMkLst>
          <pc:docMk/>
          <pc:sldMk cId="1844946603" sldId="282"/>
        </pc:sldMkLst>
      </pc:sldChg>
      <pc:sldChg chg="modNotes">
        <pc:chgData name="Zahra Naqvi" userId="f3f2ba78c6287f3b" providerId="LiveId" clId="{99D56DA8-4EB8-4135-AE3C-DDDAEAFAC305}" dt="2026-10-11T19:36:11.962" v="9" actId="20577"/>
        <pc:sldMkLst>
          <pc:docMk/>
          <pc:sldMk cId="1364764958" sldId="284"/>
        </pc:sldMkLst>
      </pc:sldChg>
      <pc:sldChg chg="modNotes">
        <pc:chgData name="Zahra Naqvi" userId="f3f2ba78c6287f3b" providerId="LiveId" clId="{99D56DA8-4EB8-4135-AE3C-DDDAEAFAC305}" dt="2026-10-11T19:36:11.986" v="10" actId="20577"/>
        <pc:sldMkLst>
          <pc:docMk/>
          <pc:sldMk cId="1209597217" sldId="286"/>
        </pc:sldMkLst>
      </pc:sldChg>
      <pc:sldChg chg="modNotes">
        <pc:chgData name="Zahra Naqvi" userId="f3f2ba78c6287f3b" providerId="LiveId" clId="{99D56DA8-4EB8-4135-AE3C-DDDAEAFAC305}" dt="2026-10-11T19:36:12.033" v="12" actId="20577"/>
        <pc:sldMkLst>
          <pc:docMk/>
          <pc:sldMk cId="1676610410" sldId="287"/>
        </pc:sldMkLst>
      </pc:sldChg>
      <pc:sldChg chg="modNotes">
        <pc:chgData name="Zahra Naqvi" userId="f3f2ba78c6287f3b" providerId="LiveId" clId="{99D56DA8-4EB8-4135-AE3C-DDDAEAFAC305}" dt="2026-10-11T19:36:12.011" v="11" actId="20577"/>
        <pc:sldMkLst>
          <pc:docMk/>
          <pc:sldMk cId="3646119802" sldId="288"/>
        </pc:sldMkLst>
      </pc:sldChg>
      <pc:sldChg chg="modNotes">
        <pc:chgData name="Zahra Naqvi" userId="f3f2ba78c6287f3b" providerId="LiveId" clId="{99D56DA8-4EB8-4135-AE3C-DDDAEAFAC305}" dt="2026-10-11T19:36:12.100" v="15" actId="20577"/>
        <pc:sldMkLst>
          <pc:docMk/>
          <pc:sldMk cId="4080988770" sldId="291"/>
        </pc:sldMkLst>
      </pc:sldChg>
      <pc:sldChg chg="modNotes">
        <pc:chgData name="Zahra Naqvi" userId="f3f2ba78c6287f3b" providerId="LiveId" clId="{99D56DA8-4EB8-4135-AE3C-DDDAEAFAC305}" dt="2026-10-11T19:36:12.196" v="19" actId="20577"/>
        <pc:sldMkLst>
          <pc:docMk/>
          <pc:sldMk cId="682256331" sldId="292"/>
        </pc:sldMkLst>
      </pc:sldChg>
      <pc:sldChg chg="modNotes">
        <pc:chgData name="Zahra Naqvi" userId="f3f2ba78c6287f3b" providerId="LiveId" clId="{99D56DA8-4EB8-4135-AE3C-DDDAEAFAC305}" dt="2026-10-11T19:36:12.338" v="22" actId="20577"/>
        <pc:sldMkLst>
          <pc:docMk/>
          <pc:sldMk cId="2800741140" sldId="293"/>
        </pc:sldMkLst>
      </pc:sldChg>
      <pc:sldChg chg="modNotes">
        <pc:chgData name="Zahra Naqvi" userId="f3f2ba78c6287f3b" providerId="LiveId" clId="{99D56DA8-4EB8-4135-AE3C-DDDAEAFAC305}" dt="2026-10-11T19:36:12.053" v="13" actId="20577"/>
        <pc:sldMkLst>
          <pc:docMk/>
          <pc:sldMk cId="3858601539" sldId="294"/>
        </pc:sldMkLst>
      </pc:sldChg>
      <pc:sldChg chg="modNotes">
        <pc:chgData name="Zahra Naqvi" userId="f3f2ba78c6287f3b" providerId="LiveId" clId="{99D56DA8-4EB8-4135-AE3C-DDDAEAFAC305}" dt="2026-10-11T19:36:12.077" v="14" actId="20577"/>
        <pc:sldMkLst>
          <pc:docMk/>
          <pc:sldMk cId="315957588" sldId="296"/>
        </pc:sldMkLst>
      </pc:sldChg>
      <pc:sldChg chg="modNotes">
        <pc:chgData name="Zahra Naqvi" userId="f3f2ba78c6287f3b" providerId="LiveId" clId="{99D56DA8-4EB8-4135-AE3C-DDDAEAFAC305}" dt="2026-10-11T19:36:12.380" v="24" actId="20577"/>
        <pc:sldMkLst>
          <pc:docMk/>
          <pc:sldMk cId="3971684449" sldId="297"/>
        </pc:sldMkLst>
      </pc:sldChg>
      <pc:sldChg chg="modNotes">
        <pc:chgData name="Zahra Naqvi" userId="f3f2ba78c6287f3b" providerId="LiveId" clId="{99D56DA8-4EB8-4135-AE3C-DDDAEAFAC305}" dt="2026-10-11T19:36:12.399" v="25" actId="20577"/>
        <pc:sldMkLst>
          <pc:docMk/>
          <pc:sldMk cId="823129914" sldId="298"/>
        </pc:sldMkLst>
      </pc:sldChg>
      <pc:sldChg chg="modNotes">
        <pc:chgData name="Zahra Naqvi" userId="f3f2ba78c6287f3b" providerId="LiveId" clId="{99D56DA8-4EB8-4135-AE3C-DDDAEAFAC305}" dt="2026-10-11T19:36:12.419" v="26" actId="20577"/>
        <pc:sldMkLst>
          <pc:docMk/>
          <pc:sldMk cId="192107239" sldId="299"/>
        </pc:sldMkLst>
      </pc:sldChg>
      <pc:sldChg chg="modNotes">
        <pc:chgData name="Zahra Naqvi" userId="f3f2ba78c6287f3b" providerId="LiveId" clId="{99D56DA8-4EB8-4135-AE3C-DDDAEAFAC305}" dt="2026-10-11T19:36:12.438" v="27" actId="20577"/>
        <pc:sldMkLst>
          <pc:docMk/>
          <pc:sldMk cId="2768268410" sldId="300"/>
        </pc:sldMkLst>
      </pc:sldChg>
      <pc:sldChg chg="modNotes">
        <pc:chgData name="Zahra Naqvi" userId="f3f2ba78c6287f3b" providerId="LiveId" clId="{99D56DA8-4EB8-4135-AE3C-DDDAEAFAC305}" dt="2026-10-11T19:36:12.456" v="28" actId="20577"/>
        <pc:sldMkLst>
          <pc:docMk/>
          <pc:sldMk cId="2710346039" sldId="301"/>
        </pc:sldMkLst>
      </pc:sldChg>
      <pc:sldChg chg="modNotes">
        <pc:chgData name="Zahra Naqvi" userId="f3f2ba78c6287f3b" providerId="LiveId" clId="{99D56DA8-4EB8-4135-AE3C-DDDAEAFAC305}" dt="2026-10-11T19:36:12.475" v="29" actId="20577"/>
        <pc:sldMkLst>
          <pc:docMk/>
          <pc:sldMk cId="4214488350" sldId="302"/>
        </pc:sldMkLst>
      </pc:sldChg>
      <pc:sldChg chg="modNotes">
        <pc:chgData name="Zahra Naqvi" userId="f3f2ba78c6287f3b" providerId="LiveId" clId="{99D56DA8-4EB8-4135-AE3C-DDDAEAFAC305}" dt="2026-10-11T19:36:11.839" v="4" actId="20577"/>
        <pc:sldMkLst>
          <pc:docMk/>
          <pc:sldMk cId="907642139" sldId="304"/>
        </pc:sldMkLst>
      </pc:sldChg>
      <pc:sldChg chg="modNotes">
        <pc:chgData name="Zahra Naqvi" userId="f3f2ba78c6287f3b" providerId="LiveId" clId="{99D56DA8-4EB8-4135-AE3C-DDDAEAFAC305}" dt="2026-10-11T19:36:11.770" v="1" actId="20577"/>
        <pc:sldMkLst>
          <pc:docMk/>
          <pc:sldMk cId="2852487083" sldId="305"/>
        </pc:sldMkLst>
      </pc:sldChg>
      <pc:sldChg chg="modNotes">
        <pc:chgData name="Zahra Naqvi" userId="f3f2ba78c6287f3b" providerId="LiveId" clId="{99D56DA8-4EB8-4135-AE3C-DDDAEAFAC305}" dt="2026-10-11T19:36:11.789" v="2" actId="20577"/>
        <pc:sldMkLst>
          <pc:docMk/>
          <pc:sldMk cId="936845748" sldId="306"/>
        </pc:sldMkLst>
      </pc:sldChg>
      <pc:sldChg chg="modNotes">
        <pc:chgData name="Zahra Naqvi" userId="f3f2ba78c6287f3b" providerId="LiveId" clId="{99D56DA8-4EB8-4135-AE3C-DDDAEAFAC305}" dt="2026-10-11T19:36:11.810" v="3" actId="20577"/>
        <pc:sldMkLst>
          <pc:docMk/>
          <pc:sldMk cId="753519216" sldId="307"/>
        </pc:sldMkLst>
      </pc:sldChg>
      <pc:sldChg chg="modNotes">
        <pc:chgData name="Zahra Naqvi" userId="f3f2ba78c6287f3b" providerId="LiveId" clId="{99D56DA8-4EB8-4135-AE3C-DDDAEAFAC305}" dt="2026-10-11T19:36:12.495" v="30" actId="20577"/>
        <pc:sldMkLst>
          <pc:docMk/>
          <pc:sldMk cId="1777189262" sldId="309"/>
        </pc:sldMkLst>
      </pc:sldChg>
      <pc:sldChg chg="modNotes">
        <pc:chgData name="Zahra Naqvi" userId="f3f2ba78c6287f3b" providerId="LiveId" clId="{99D56DA8-4EB8-4135-AE3C-DDDAEAFAC305}" dt="2026-10-11T19:36:12.515" v="31" actId="20577"/>
        <pc:sldMkLst>
          <pc:docMk/>
          <pc:sldMk cId="1123024168" sldId="310"/>
        </pc:sldMkLst>
      </pc:sldChg>
      <pc:sldChg chg="modNotes">
        <pc:chgData name="Zahra Naqvi" userId="f3f2ba78c6287f3b" providerId="LiveId" clId="{99D56DA8-4EB8-4135-AE3C-DDDAEAFAC305}" dt="2026-10-11T19:36:11.933" v="8" actId="20577"/>
        <pc:sldMkLst>
          <pc:docMk/>
          <pc:sldMk cId="2051124206" sldId="311"/>
        </pc:sldMkLst>
      </pc:sldChg>
      <pc:sldChg chg="modNotes">
        <pc:chgData name="Zahra Naqvi" userId="f3f2ba78c6287f3b" providerId="LiveId" clId="{99D56DA8-4EB8-4135-AE3C-DDDAEAFAC305}" dt="2026-10-11T19:36:11.887" v="6" actId="20577"/>
        <pc:sldMkLst>
          <pc:docMk/>
          <pc:sldMk cId="3672071186" sldId="312"/>
        </pc:sldMkLst>
      </pc:sldChg>
      <pc:sldChg chg="modNotes">
        <pc:chgData name="Zahra Naqvi" userId="f3f2ba78c6287f3b" providerId="LiveId" clId="{99D56DA8-4EB8-4135-AE3C-DDDAEAFAC305}" dt="2026-10-11T19:36:12.148" v="17" actId="20577"/>
        <pc:sldMkLst>
          <pc:docMk/>
          <pc:sldMk cId="2428556668" sldId="313"/>
        </pc:sldMkLst>
      </pc:sldChg>
      <pc:sldChg chg="modNotes">
        <pc:chgData name="Zahra Naqvi" userId="f3f2ba78c6287f3b" providerId="LiveId" clId="{99D56DA8-4EB8-4135-AE3C-DDDAEAFAC305}" dt="2026-10-11T19:36:12.217" v="20" actId="20577"/>
        <pc:sldMkLst>
          <pc:docMk/>
          <pc:sldMk cId="820407944" sldId="314"/>
        </pc:sldMkLst>
      </pc:sldChg>
      <pc:sldChg chg="modNotes">
        <pc:chgData name="Zahra Naqvi" userId="f3f2ba78c6287f3b" providerId="LiveId" clId="{99D56DA8-4EB8-4135-AE3C-DDDAEAFAC305}" dt="2026-10-11T19:36:12.240" v="21" actId="20577"/>
        <pc:sldMkLst>
          <pc:docMk/>
          <pc:sldMk cId="2341755654" sldId="315"/>
        </pc:sldMkLst>
      </pc:sldChg>
      <pc:sldChg chg="modNotes">
        <pc:chgData name="Zahra Naqvi" userId="f3f2ba78c6287f3b" providerId="LiveId" clId="{99D56DA8-4EB8-4135-AE3C-DDDAEAFAC305}" dt="2026-10-11T19:36:12.362" v="23" actId="20577"/>
        <pc:sldMkLst>
          <pc:docMk/>
          <pc:sldMk cId="512075744" sldId="31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864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>
          <a:xfrm>
            <a:off x="457200" y="4257675"/>
            <a:ext cx="5943600" cy="73856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843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832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036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917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11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GB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735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373BA-4FA4-3E1D-C39A-2743B8DDE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35F4E4-3570-66FD-3E0E-7CE9493D89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45CE0D-B019-858A-CB55-7CAF258CDED1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CE511-C6E2-C222-3055-6DEAF112D4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64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749AF-5DB8-770F-F40A-6709B2704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567321-D247-1E88-D33B-1D3A2F5132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9E4F1D-0900-A397-9983-6D35F789F134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1D07F-6A05-026B-B6E6-FCED8175A8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70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749AF-5DB8-770F-F40A-6709B2704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567321-D247-1E88-D33B-1D3A2F5132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9E4F1D-0900-A397-9983-6D35F789F134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1D07F-6A05-026B-B6E6-FCED8175A8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70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152E5-D606-1C4A-F592-452047630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A3E694-02D2-3B69-7E20-E6ED7A1487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003D9F-2D81-C4F2-F2F0-C56BC5CCF232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9D992-7108-072B-D0F4-0B31BC86AF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46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78843-5E30-CF32-B923-5E2231766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E992BA-DD4D-03F9-7BE9-29AB4AF28B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756D9-166B-7637-F462-15C67570D4CF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DD1D60-AF58-4ADA-28A9-DD134AB533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244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1D61E-EF4F-CE32-316D-946316075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77A64F-8E2C-902F-9D93-9E9780E0E5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73CCAE-7863-0452-4629-7C53863CAB8F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61D73-4145-F600-1211-40FA70C273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12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7D221-7616-FD0E-BF27-FCA77A1F8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4E2703-86A6-543E-4B33-9E19C312AA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03D8F3-979D-E462-E0B4-4618408F46F3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B2D907-767B-2DA0-C621-B7A6CB30CC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896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477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02A8-D350-2917-7BEB-49A0140F3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05C436-6BB2-B07B-1D5B-8D7A456329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7D352F-D5A1-F52F-22FA-2F47C756C6BB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66A74-F698-5386-A807-63F6B998E2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2886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26BD2-27F6-6F09-B1B6-9152B351A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E44822-1C7F-B98C-CD41-0F5391AAB2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88AE77-C9A3-66F8-B014-6D3FC5A17883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F12DE-F19C-3714-EEBF-0828726F9F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628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26BD2-27F6-6F09-B1B6-9152B351A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E44822-1C7F-B98C-CD41-0F5391AAB2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88AE77-C9A3-66F8-B014-6D3FC5A17883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F12DE-F19C-3714-EEBF-0828726F9F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628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26BD2-27F6-6F09-B1B6-9152B351A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E44822-1C7F-B98C-CD41-0F5391AAB2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88AE77-C9A3-66F8-B014-6D3FC5A17883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F12DE-F19C-3714-EEBF-0828726F9F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628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990AD-EFE2-AE80-3A49-BBFE715B7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83AB7E-D3C2-D53C-5E63-3C38A69447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AB3D16-B2F9-778F-FBDD-C172260FA989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GB" sz="12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1FDF4-6B9A-B0FF-5058-B5F4B98D04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644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9686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478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9939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2798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3736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3948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2518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8532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549275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735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1F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C9D1E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cg bann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"/>
            <a:ext cx="12191695" cy="190495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2819400"/>
            <a:ext cx="10728655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95000"/>
              </a:lnSpc>
              <a:buNone/>
            </a:pPr>
            <a:r>
              <a:rPr lang="en-GB" sz="5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Becoming a Doctor:</a:t>
            </a:r>
            <a:br>
              <a:rPr lang="en-GB" sz="5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GB" sz="5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It Be You?</a:t>
            </a:r>
            <a:endParaRPr lang="en-US" sz="5400"/>
          </a:p>
        </p:txBody>
      </p:sp>
      <p:sp>
        <p:nvSpPr>
          <p:cNvPr id="4" name="Text 1"/>
          <p:cNvSpPr txBox="1"/>
          <p:nvPr/>
        </p:nvSpPr>
        <p:spPr>
          <a:xfrm>
            <a:off x="731520" y="4826000"/>
            <a:ext cx="10728655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3400">
                <a:solidFill>
                  <a:srgbClr val="DCE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Dr Nayyar Naqvi OBE</a:t>
            </a:r>
            <a:endParaRPr lang="en-US" sz="3400"/>
          </a:p>
          <a:p>
            <a:pPr marL="0" indent="0" algn="ctr">
              <a:buNone/>
            </a:pPr>
            <a:r>
              <a:rPr lang="en-US" sz="3000">
                <a:solidFill>
                  <a:srgbClr val="DCE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Emeritus Consultant Cardiologist</a:t>
            </a:r>
            <a:endParaRPr lang="en-US" sz="30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C9D1E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  <p:sp>
        <p:nvSpPr>
          <p:cNvPr id="5" name="School name">
            <a:extLst>
              <a:ext uri="{FF2B5EF4-FFF2-40B4-BE49-F238E27FC236}">
                <a16:creationId xmlns:a16="http://schemas.microsoft.com/office/drawing/2014/main" id="{09D77F30-4BE3-ADD5-3BF0-D8704DB2B889}"/>
              </a:ext>
            </a:extLst>
          </p:cNvPr>
          <p:cNvSpPr txBox="1"/>
          <p:nvPr/>
        </p:nvSpPr>
        <p:spPr>
          <a:xfrm>
            <a:off x="736600" y="2489200"/>
            <a:ext cx="10731500" cy="369332"/>
          </a:xfrm>
          <a:prstGeom prst="rect">
            <a:avLst/>
          </a:prstGeom>
          <a:noFill/>
        </p:spPr>
        <p:txBody>
          <a:bodyPr vert="horz" wrap="square" rtlCol="0" anchor="ctr">
            <a:noAutofit/>
          </a:bodyPr>
          <a:lstStyle/>
          <a:p>
            <a:pPr algn="ctr"/>
            <a:r>
              <a:rPr lang="en-GB" sz="2400" b="1" spc="300">
                <a:solidFill>
                  <a:srgbClr val="2A9D8F"/>
                </a:solidFill>
                <a:latin typeface="Calibri" panose="020F0502020204030204" pitchFamily="34" charset="0"/>
              </a:rPr>
              <a:t>BYRCHALL HIGH SCHOOL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FB82DCE-AED2-A00B-4136-6BFE99C83D31}"/>
              </a:ext>
            </a:extLst>
          </p:cNvPr>
          <p:cNvSpPr txBox="1"/>
          <p:nvPr/>
        </p:nvSpPr>
        <p:spPr>
          <a:xfrm>
            <a:off x="635000" y="355600"/>
            <a:ext cx="10922000" cy="6604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pPr algn="ctr"/>
            <a:r>
              <a:rPr lang="en-GB" sz="3600" b="1">
                <a:solidFill>
                  <a:srgbClr val="FFFFFF"/>
                </a:solidFill>
                <a:latin typeface="Arial" panose="020B0604020202020204" pitchFamily="34" charset="0"/>
              </a:rPr>
              <a:t>The heart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32AA09D-4DAE-B802-DA74-D0891D27D73B}"/>
              </a:ext>
            </a:extLst>
          </p:cNvPr>
          <p:cNvSpPr txBox="1"/>
          <p:nvPr/>
        </p:nvSpPr>
        <p:spPr>
          <a:xfrm>
            <a:off x="635000" y="1016000"/>
            <a:ext cx="10922000" cy="3810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pPr algn="ctr"/>
            <a:r>
              <a:rPr lang="en-GB">
                <a:solidFill>
                  <a:srgbClr val="C9D4E8"/>
                </a:solidFill>
                <a:latin typeface="Calibri" panose="020F0502020204030204" pitchFamily="34" charset="0"/>
              </a:rPr>
              <a:t>It never takes a break, even while you sleep.</a:t>
            </a:r>
          </a:p>
        </p:txBody>
      </p:sp>
      <p:pic>
        <p:nvPicPr>
          <p:cNvPr id="4" name="shutterstock_v4359803">
            <a:hlinkClick r:id="" action="ppaction://media"/>
            <a:extLst>
              <a:ext uri="{FF2B5EF4-FFF2-40B4-BE49-F238E27FC236}">
                <a16:creationId xmlns:a16="http://schemas.microsoft.com/office/drawing/2014/main" id="{93E21990-3FEF-8D94-D11F-68B6AC33C0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03400" y="1587500"/>
            <a:ext cx="8585200" cy="4836733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285248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E3C4502-8186-FAE3-D577-0670D014A172}"/>
              </a:ext>
            </a:extLst>
          </p:cNvPr>
          <p:cNvSpPr txBox="1"/>
          <p:nvPr/>
        </p:nvSpPr>
        <p:spPr>
          <a:xfrm>
            <a:off x="635000" y="355600"/>
            <a:ext cx="10922000" cy="6604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3600" b="1">
                <a:solidFill>
                  <a:srgbClr val="FFFFFF"/>
                </a:solidFill>
                <a:latin typeface="Arial" panose="020B0604020202020204" pitchFamily="34" charset="0"/>
              </a:rPr>
              <a:t>Naqvi’s Rule of 4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21C061B7-EAD1-9610-B805-99E59E68C2A4}"/>
              </a:ext>
            </a:extLst>
          </p:cNvPr>
          <p:cNvSpPr txBox="1"/>
          <p:nvPr/>
        </p:nvSpPr>
        <p:spPr>
          <a:xfrm>
            <a:off x="635000" y="1016000"/>
            <a:ext cx="10922000" cy="3810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>
                <a:solidFill>
                  <a:srgbClr val="C9D4E8"/>
                </a:solidFill>
                <a:latin typeface="Calibri" panose="020F0502020204030204" pitchFamily="34" charset="0"/>
              </a:rPr>
              <a:t>An easy way to remember how the heart is built.</a:t>
            </a:r>
          </a:p>
        </p:txBody>
      </p:sp>
      <p:pic>
        <p:nvPicPr>
          <p:cNvPr id="4" name="shutterstock_v1227049">
            <a:hlinkClick r:id="" action="ppaction://media"/>
            <a:extLst>
              <a:ext uri="{FF2B5EF4-FFF2-40B4-BE49-F238E27FC236}">
                <a16:creationId xmlns:a16="http://schemas.microsoft.com/office/drawing/2014/main" id="{3D8FF210-A51E-2F24-1062-F22E7C9111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2000" r="42000" b="2000"/>
          <a:stretch>
            <a:fillRect/>
          </a:stretch>
        </p:blipFill>
        <p:spPr>
          <a:xfrm>
            <a:off x="635000" y="1587500"/>
            <a:ext cx="5379674" cy="5016500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</p:spPr>
      </p:pic>
      <p:sp>
        <p:nvSpPr>
          <p:cNvPr id="5" name="Four 1">
            <a:extLst>
              <a:ext uri="{FF2B5EF4-FFF2-40B4-BE49-F238E27FC236}">
                <a16:creationId xmlns:a16="http://schemas.microsoft.com/office/drawing/2014/main" id="{AEE1E10F-02D6-829D-42EB-C21C869D3111}"/>
              </a:ext>
            </a:extLst>
          </p:cNvPr>
          <p:cNvSpPr/>
          <p:nvPr/>
        </p:nvSpPr>
        <p:spPr>
          <a:xfrm>
            <a:off x="6776674" y="1905000"/>
            <a:ext cx="1066800" cy="1066800"/>
          </a:xfrm>
          <a:prstGeom prst="ellipse">
            <a:avLst/>
          </a:prstGeom>
          <a:solidFill>
            <a:srgbClr val="E0242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000" b="1">
                <a:solidFill>
                  <a:srgbClr val="FFFFFF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6" name="Rule 1">
            <a:extLst>
              <a:ext uri="{FF2B5EF4-FFF2-40B4-BE49-F238E27FC236}">
                <a16:creationId xmlns:a16="http://schemas.microsoft.com/office/drawing/2014/main" id="{1A90B9A2-D4F2-6249-FA3A-8ECC8ABEDA66}"/>
              </a:ext>
            </a:extLst>
          </p:cNvPr>
          <p:cNvSpPr txBox="1"/>
          <p:nvPr/>
        </p:nvSpPr>
        <p:spPr>
          <a:xfrm>
            <a:off x="8097474" y="1905000"/>
            <a:ext cx="3713526" cy="10668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3400" b="1">
                <a:solidFill>
                  <a:srgbClr val="FFFFFF"/>
                </a:solidFill>
                <a:latin typeface="Arial" panose="020B0604020202020204" pitchFamily="34" charset="0"/>
              </a:rPr>
              <a:t>chambers</a:t>
            </a:r>
          </a:p>
        </p:txBody>
      </p:sp>
      <p:sp>
        <p:nvSpPr>
          <p:cNvPr id="7" name="Four 2">
            <a:extLst>
              <a:ext uri="{FF2B5EF4-FFF2-40B4-BE49-F238E27FC236}">
                <a16:creationId xmlns:a16="http://schemas.microsoft.com/office/drawing/2014/main" id="{91211564-4303-4A45-62B9-ABAC4A5DCB16}"/>
              </a:ext>
            </a:extLst>
          </p:cNvPr>
          <p:cNvSpPr/>
          <p:nvPr/>
        </p:nvSpPr>
        <p:spPr>
          <a:xfrm>
            <a:off x="6776674" y="3429000"/>
            <a:ext cx="1066800" cy="1066800"/>
          </a:xfrm>
          <a:prstGeom prst="ellipse">
            <a:avLst/>
          </a:prstGeom>
          <a:solidFill>
            <a:srgbClr val="E0242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000" b="1">
                <a:solidFill>
                  <a:srgbClr val="FFFFFF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8" name="Rule 2">
            <a:extLst>
              <a:ext uri="{FF2B5EF4-FFF2-40B4-BE49-F238E27FC236}">
                <a16:creationId xmlns:a16="http://schemas.microsoft.com/office/drawing/2014/main" id="{A25710D7-DBEF-B31B-2289-680E4A06B89B}"/>
              </a:ext>
            </a:extLst>
          </p:cNvPr>
          <p:cNvSpPr txBox="1"/>
          <p:nvPr/>
        </p:nvSpPr>
        <p:spPr>
          <a:xfrm>
            <a:off x="8097474" y="3429000"/>
            <a:ext cx="3713526" cy="10668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3400" b="1">
                <a:solidFill>
                  <a:srgbClr val="FFFFFF"/>
                </a:solidFill>
                <a:latin typeface="Arial" panose="020B0604020202020204" pitchFamily="34" charset="0"/>
              </a:rPr>
              <a:t>valves</a:t>
            </a:r>
          </a:p>
        </p:txBody>
      </p:sp>
      <p:sp>
        <p:nvSpPr>
          <p:cNvPr id="9" name="Four 3">
            <a:extLst>
              <a:ext uri="{FF2B5EF4-FFF2-40B4-BE49-F238E27FC236}">
                <a16:creationId xmlns:a16="http://schemas.microsoft.com/office/drawing/2014/main" id="{26FEAB4B-585A-F8C5-456E-123A0ABE6964}"/>
              </a:ext>
            </a:extLst>
          </p:cNvPr>
          <p:cNvSpPr/>
          <p:nvPr/>
        </p:nvSpPr>
        <p:spPr>
          <a:xfrm>
            <a:off x="6776674" y="4953000"/>
            <a:ext cx="1066800" cy="1066800"/>
          </a:xfrm>
          <a:prstGeom prst="ellipse">
            <a:avLst/>
          </a:prstGeom>
          <a:solidFill>
            <a:srgbClr val="E0242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000" b="1">
                <a:solidFill>
                  <a:srgbClr val="FFFFFF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10" name="Rule 3">
            <a:extLst>
              <a:ext uri="{FF2B5EF4-FFF2-40B4-BE49-F238E27FC236}">
                <a16:creationId xmlns:a16="http://schemas.microsoft.com/office/drawing/2014/main" id="{E8F751DA-9F4B-60F0-CE9E-CD667DC5E8CE}"/>
              </a:ext>
            </a:extLst>
          </p:cNvPr>
          <p:cNvSpPr txBox="1"/>
          <p:nvPr/>
        </p:nvSpPr>
        <p:spPr>
          <a:xfrm>
            <a:off x="8097474" y="4953000"/>
            <a:ext cx="3713526" cy="10668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3400" b="1">
                <a:solidFill>
                  <a:srgbClr val="FFFFFF"/>
                </a:solidFill>
                <a:latin typeface="Arial" panose="020B0604020202020204" pitchFamily="34" charset="0"/>
              </a:rPr>
              <a:t>big tubes</a:t>
            </a:r>
          </a:p>
        </p:txBody>
      </p:sp>
    </p:spTree>
    <p:extLst>
      <p:ext uri="{BB962C8B-B14F-4D97-AF65-F5344CB8AC3E}">
        <p14:creationId xmlns:p14="http://schemas.microsoft.com/office/powerpoint/2010/main" val="93684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47E7A47-64A4-64FC-08CE-947D04EE232E}"/>
              </a:ext>
            </a:extLst>
          </p:cNvPr>
          <p:cNvSpPr txBox="1"/>
          <p:nvPr/>
        </p:nvSpPr>
        <p:spPr>
          <a:xfrm>
            <a:off x="1128888" y="254000"/>
            <a:ext cx="9934223" cy="7112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3600" b="1">
                <a:solidFill>
                  <a:srgbClr val="FFFFFF"/>
                </a:solidFill>
                <a:latin typeface="Arial" panose="020B0604020202020204" pitchFamily="34" charset="0"/>
              </a:rPr>
              <a:t>The heart from the outside</a:t>
            </a:r>
          </a:p>
        </p:txBody>
      </p:sp>
      <p:pic>
        <p:nvPicPr>
          <p:cNvPr id="5" name="028_Whole_Heart">
            <a:hlinkClick r:id="" action="ppaction://media"/>
            <a:extLst>
              <a:ext uri="{FF2B5EF4-FFF2-40B4-BE49-F238E27FC236}">
                <a16:creationId xmlns:a16="http://schemas.microsoft.com/office/drawing/2014/main" id="{65967563-4CD4-106D-BA5B-4D145479D3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8888" y="1066800"/>
            <a:ext cx="9934223" cy="5588000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75351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0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4F59CD9-ABED-6619-794E-B55C37519D9B}"/>
              </a:ext>
            </a:extLst>
          </p:cNvPr>
          <p:cNvSpPr txBox="1"/>
          <p:nvPr/>
        </p:nvSpPr>
        <p:spPr>
          <a:xfrm>
            <a:off x="635000" y="508000"/>
            <a:ext cx="6096000" cy="7620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3600" b="1">
                <a:solidFill>
                  <a:srgbClr val="FFFFFF"/>
                </a:solidFill>
                <a:latin typeface="Arial" panose="020B0604020202020204" pitchFamily="34" charset="0"/>
              </a:rPr>
              <a:t>Find your own pulse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111B4091-AE1E-5B1A-5E5E-0C07A37095EC}"/>
              </a:ext>
            </a:extLst>
          </p:cNvPr>
          <p:cNvSpPr txBox="1"/>
          <p:nvPr/>
        </p:nvSpPr>
        <p:spPr>
          <a:xfrm>
            <a:off x="635000" y="1270000"/>
            <a:ext cx="6096000" cy="5080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>
                <a:solidFill>
                  <a:srgbClr val="C9D4E8"/>
                </a:solidFill>
                <a:latin typeface="Calibri" panose="020F0502020204030204" pitchFamily="34" charset="0"/>
              </a:rPr>
              <a:t>Every beat you feel is your heart pumping blood.</a:t>
            </a:r>
          </a:p>
        </p:txBody>
      </p:sp>
      <p:sp>
        <p:nvSpPr>
          <p:cNvPr id="4" name="Step 1 number">
            <a:extLst>
              <a:ext uri="{FF2B5EF4-FFF2-40B4-BE49-F238E27FC236}">
                <a16:creationId xmlns:a16="http://schemas.microsoft.com/office/drawing/2014/main" id="{8483ACB2-4FDD-0A0C-78FD-F5175988D9CF}"/>
              </a:ext>
            </a:extLst>
          </p:cNvPr>
          <p:cNvSpPr/>
          <p:nvPr/>
        </p:nvSpPr>
        <p:spPr>
          <a:xfrm>
            <a:off x="635000" y="2374900"/>
            <a:ext cx="431800" cy="431800"/>
          </a:xfrm>
          <a:prstGeom prst="ellipse">
            <a:avLst/>
          </a:prstGeom>
          <a:solidFill>
            <a:srgbClr val="E0242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b="1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" name="Step 1">
            <a:extLst>
              <a:ext uri="{FF2B5EF4-FFF2-40B4-BE49-F238E27FC236}">
                <a16:creationId xmlns:a16="http://schemas.microsoft.com/office/drawing/2014/main" id="{7B340C7F-E542-6504-8390-066A03D840BF}"/>
              </a:ext>
            </a:extLst>
          </p:cNvPr>
          <p:cNvSpPr txBox="1"/>
          <p:nvPr/>
        </p:nvSpPr>
        <p:spPr>
          <a:xfrm>
            <a:off x="1270000" y="2222500"/>
            <a:ext cx="5461000" cy="7366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2000">
                <a:solidFill>
                  <a:srgbClr val="FFFFFF"/>
                </a:solidFill>
                <a:latin typeface="Calibri" panose="020F0502020204030204" pitchFamily="34" charset="0"/>
              </a:rPr>
              <a:t>Hold one hand out, palm up.</a:t>
            </a:r>
          </a:p>
        </p:txBody>
      </p:sp>
      <p:sp>
        <p:nvSpPr>
          <p:cNvPr id="6" name="Step 2 number">
            <a:extLst>
              <a:ext uri="{FF2B5EF4-FFF2-40B4-BE49-F238E27FC236}">
                <a16:creationId xmlns:a16="http://schemas.microsoft.com/office/drawing/2014/main" id="{CF2B1A2E-4AA1-A87D-C08F-3937B240B41F}"/>
              </a:ext>
            </a:extLst>
          </p:cNvPr>
          <p:cNvSpPr/>
          <p:nvPr/>
        </p:nvSpPr>
        <p:spPr>
          <a:xfrm>
            <a:off x="635000" y="3454400"/>
            <a:ext cx="431800" cy="431800"/>
          </a:xfrm>
          <a:prstGeom prst="ellipse">
            <a:avLst/>
          </a:prstGeom>
          <a:solidFill>
            <a:srgbClr val="E0242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b="1">
                <a:solidFill>
                  <a:srgbClr val="FFFF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7" name="Step 2">
            <a:extLst>
              <a:ext uri="{FF2B5EF4-FFF2-40B4-BE49-F238E27FC236}">
                <a16:creationId xmlns:a16="http://schemas.microsoft.com/office/drawing/2014/main" id="{6FBD14FC-0F0A-C927-66C9-F8A3A02427E5}"/>
              </a:ext>
            </a:extLst>
          </p:cNvPr>
          <p:cNvSpPr txBox="1"/>
          <p:nvPr/>
        </p:nvSpPr>
        <p:spPr>
          <a:xfrm>
            <a:off x="1270000" y="3302000"/>
            <a:ext cx="5461000" cy="7366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2000">
                <a:solidFill>
                  <a:srgbClr val="FFFFFF"/>
                </a:solidFill>
                <a:latin typeface="Calibri" panose="020F0502020204030204" pitchFamily="34" charset="0"/>
              </a:rPr>
              <a:t>Put two fingers of your other hand on your wrist, just below your thumb.</a:t>
            </a:r>
          </a:p>
        </p:txBody>
      </p:sp>
      <p:sp>
        <p:nvSpPr>
          <p:cNvPr id="8" name="Step 3 number">
            <a:extLst>
              <a:ext uri="{FF2B5EF4-FFF2-40B4-BE49-F238E27FC236}">
                <a16:creationId xmlns:a16="http://schemas.microsoft.com/office/drawing/2014/main" id="{4E252912-A80D-E160-55CC-8B800501B6FC}"/>
              </a:ext>
            </a:extLst>
          </p:cNvPr>
          <p:cNvSpPr/>
          <p:nvPr/>
        </p:nvSpPr>
        <p:spPr>
          <a:xfrm>
            <a:off x="635000" y="4533900"/>
            <a:ext cx="431800" cy="431800"/>
          </a:xfrm>
          <a:prstGeom prst="ellipse">
            <a:avLst/>
          </a:prstGeom>
          <a:solidFill>
            <a:srgbClr val="E0242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b="1">
                <a:solidFill>
                  <a:srgbClr val="FFFFFF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9" name="Step 3">
            <a:extLst>
              <a:ext uri="{FF2B5EF4-FFF2-40B4-BE49-F238E27FC236}">
                <a16:creationId xmlns:a16="http://schemas.microsoft.com/office/drawing/2014/main" id="{7D49E9A9-2F27-B669-287A-46672F4881EB}"/>
              </a:ext>
            </a:extLst>
          </p:cNvPr>
          <p:cNvSpPr txBox="1"/>
          <p:nvPr/>
        </p:nvSpPr>
        <p:spPr>
          <a:xfrm>
            <a:off x="1270000" y="4381500"/>
            <a:ext cx="5461000" cy="7366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2000">
                <a:solidFill>
                  <a:srgbClr val="FFFFFF"/>
                </a:solidFill>
                <a:latin typeface="Calibri" panose="020F0502020204030204" pitchFamily="34" charset="0"/>
              </a:rPr>
              <a:t>Press gently and count the beats for 30 seconds.</a:t>
            </a:r>
          </a:p>
        </p:txBody>
      </p:sp>
      <p:sp>
        <p:nvSpPr>
          <p:cNvPr id="10" name="Tip">
            <a:extLst>
              <a:ext uri="{FF2B5EF4-FFF2-40B4-BE49-F238E27FC236}">
                <a16:creationId xmlns:a16="http://schemas.microsoft.com/office/drawing/2014/main" id="{0537F0E7-0508-EC5D-4713-DA0DBFD38C3C}"/>
              </a:ext>
            </a:extLst>
          </p:cNvPr>
          <p:cNvSpPr txBox="1"/>
          <p:nvPr/>
        </p:nvSpPr>
        <p:spPr>
          <a:xfrm>
            <a:off x="635000" y="5588000"/>
            <a:ext cx="6096000" cy="3810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1600" i="1">
                <a:solidFill>
                  <a:srgbClr val="C9D4E8"/>
                </a:solidFill>
                <a:latin typeface="Calibri" panose="020F0502020204030204" pitchFamily="34" charset="0"/>
              </a:rPr>
              <a:t>Use your fingers, not your thumb – your thumb has its own pulse.</a:t>
            </a:r>
          </a:p>
        </p:txBody>
      </p:sp>
      <p:sp>
        <p:nvSpPr>
          <p:cNvPr id="11" name="Pulse card">
            <a:extLst>
              <a:ext uri="{FF2B5EF4-FFF2-40B4-BE49-F238E27FC236}">
                <a16:creationId xmlns:a16="http://schemas.microsoft.com/office/drawing/2014/main" id="{5EF5DBB0-7E3A-85E7-837C-74B7DAFA5CB1}"/>
              </a:ext>
            </a:extLst>
          </p:cNvPr>
          <p:cNvSpPr/>
          <p:nvPr/>
        </p:nvSpPr>
        <p:spPr>
          <a:xfrm>
            <a:off x="7493000" y="508000"/>
            <a:ext cx="4064000" cy="5842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Heart icon">
            <a:extLst>
              <a:ext uri="{FF2B5EF4-FFF2-40B4-BE49-F238E27FC236}">
                <a16:creationId xmlns:a16="http://schemas.microsoft.com/office/drawing/2014/main" id="{79589A46-08D2-8DC2-26F3-4025479AC882}"/>
              </a:ext>
            </a:extLst>
          </p:cNvPr>
          <p:cNvSpPr/>
          <p:nvPr/>
        </p:nvSpPr>
        <p:spPr>
          <a:xfrm>
            <a:off x="8826500" y="889000"/>
            <a:ext cx="1397000" cy="1206500"/>
          </a:xfrm>
          <a:prstGeom prst="heart">
            <a:avLst/>
          </a:prstGeom>
          <a:solidFill>
            <a:srgbClr val="E0242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Count">
            <a:extLst>
              <a:ext uri="{FF2B5EF4-FFF2-40B4-BE49-F238E27FC236}">
                <a16:creationId xmlns:a16="http://schemas.microsoft.com/office/drawing/2014/main" id="{2A299EEE-BEC1-F0BA-F974-1155DE2EA82F}"/>
              </a:ext>
            </a:extLst>
          </p:cNvPr>
          <p:cNvSpPr txBox="1"/>
          <p:nvPr/>
        </p:nvSpPr>
        <p:spPr>
          <a:xfrm>
            <a:off x="7747000" y="2349500"/>
            <a:ext cx="3556000" cy="5588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pPr algn="ctr"/>
            <a:r>
              <a:rPr lang="en-GB" sz="2600" b="1">
                <a:solidFill>
                  <a:srgbClr val="1B2A4A"/>
                </a:solidFill>
                <a:latin typeface="Arial" panose="020B0604020202020204" pitchFamily="34" charset="0"/>
              </a:rPr>
              <a:t>Beats in 30 seconds</a:t>
            </a:r>
          </a:p>
        </p:txBody>
      </p:sp>
      <p:sp>
        <p:nvSpPr>
          <p:cNvPr id="14" name="Times two">
            <a:extLst>
              <a:ext uri="{FF2B5EF4-FFF2-40B4-BE49-F238E27FC236}">
                <a16:creationId xmlns:a16="http://schemas.microsoft.com/office/drawing/2014/main" id="{AEB059AE-66AE-F485-FF62-A9A209C90A01}"/>
              </a:ext>
            </a:extLst>
          </p:cNvPr>
          <p:cNvSpPr txBox="1"/>
          <p:nvPr/>
        </p:nvSpPr>
        <p:spPr>
          <a:xfrm>
            <a:off x="7747000" y="2946400"/>
            <a:ext cx="3556000" cy="7112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pPr algn="ctr"/>
            <a:r>
              <a:rPr lang="en-GB" sz="4400" b="1">
                <a:solidFill>
                  <a:srgbClr val="E0242F"/>
                </a:solidFill>
                <a:latin typeface="Arial" panose="020B0604020202020204" pitchFamily="34" charset="0"/>
              </a:rPr>
              <a:t>× 2</a:t>
            </a:r>
          </a:p>
        </p:txBody>
      </p:sp>
      <p:sp>
        <p:nvSpPr>
          <p:cNvPr id="15" name="Result">
            <a:extLst>
              <a:ext uri="{FF2B5EF4-FFF2-40B4-BE49-F238E27FC236}">
                <a16:creationId xmlns:a16="http://schemas.microsoft.com/office/drawing/2014/main" id="{166BB717-4018-D875-8338-9C076398F5A3}"/>
              </a:ext>
            </a:extLst>
          </p:cNvPr>
          <p:cNvSpPr txBox="1"/>
          <p:nvPr/>
        </p:nvSpPr>
        <p:spPr>
          <a:xfrm>
            <a:off x="7747000" y="3708400"/>
            <a:ext cx="3556000" cy="4572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pPr algn="ctr"/>
            <a:r>
              <a:rPr lang="en-GB" sz="2200">
                <a:solidFill>
                  <a:srgbClr val="1B2A4A"/>
                </a:solidFill>
                <a:latin typeface="Calibri" panose="020F0502020204030204" pitchFamily="34" charset="0"/>
              </a:rPr>
              <a:t>= beats per minute</a:t>
            </a:r>
          </a:p>
        </p:txBody>
      </p:sp>
      <p:sp>
        <p:nvSpPr>
          <p:cNvPr id="16" name="Timer track">
            <a:extLst>
              <a:ext uri="{FF2B5EF4-FFF2-40B4-BE49-F238E27FC236}">
                <a16:creationId xmlns:a16="http://schemas.microsoft.com/office/drawing/2014/main" id="{8D5A1217-41DC-DB0A-C208-90E024D5DC41}"/>
              </a:ext>
            </a:extLst>
          </p:cNvPr>
          <p:cNvSpPr/>
          <p:nvPr/>
        </p:nvSpPr>
        <p:spPr>
          <a:xfrm>
            <a:off x="8001000" y="4826000"/>
            <a:ext cx="3048000" cy="228600"/>
          </a:xfrm>
          <a:prstGeom prst="roundRect">
            <a:avLst>
              <a:gd name="adj" fmla="val 50000"/>
            </a:avLst>
          </a:prstGeom>
          <a:solidFill>
            <a:srgbClr val="E2E6E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imer bar">
            <a:extLst>
              <a:ext uri="{FF2B5EF4-FFF2-40B4-BE49-F238E27FC236}">
                <a16:creationId xmlns:a16="http://schemas.microsoft.com/office/drawing/2014/main" id="{84CB78E3-6EA7-B11D-D965-8CD3E054606B}"/>
              </a:ext>
            </a:extLst>
          </p:cNvPr>
          <p:cNvSpPr/>
          <p:nvPr/>
        </p:nvSpPr>
        <p:spPr>
          <a:xfrm>
            <a:off x="8001000" y="4826000"/>
            <a:ext cx="3048000" cy="228600"/>
          </a:xfrm>
          <a:prstGeom prst="roundRect">
            <a:avLst>
              <a:gd name="adj" fmla="val 50000"/>
            </a:avLst>
          </a:prstGeom>
          <a:solidFill>
            <a:srgbClr val="E0242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mer label">
            <a:extLst>
              <a:ext uri="{FF2B5EF4-FFF2-40B4-BE49-F238E27FC236}">
                <a16:creationId xmlns:a16="http://schemas.microsoft.com/office/drawing/2014/main" id="{C31825F4-BE28-2B74-DCF7-41E9BEC3D2A1}"/>
              </a:ext>
            </a:extLst>
          </p:cNvPr>
          <p:cNvSpPr txBox="1"/>
          <p:nvPr/>
        </p:nvSpPr>
        <p:spPr>
          <a:xfrm>
            <a:off x="7747000" y="5207000"/>
            <a:ext cx="3556000" cy="3302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pPr algn="ctr"/>
            <a:r>
              <a:rPr lang="en-GB" sz="1600">
                <a:solidFill>
                  <a:srgbClr val="5A6478"/>
                </a:solidFill>
                <a:latin typeface="Calibri" panose="020F0502020204030204" pitchFamily="34" charset="0"/>
              </a:rPr>
              <a:t>30-second timer</a:t>
            </a:r>
          </a:p>
        </p:txBody>
      </p:sp>
    </p:spTree>
    <p:extLst>
      <p:ext uri="{BB962C8B-B14F-4D97-AF65-F5344CB8AC3E}">
        <p14:creationId xmlns:p14="http://schemas.microsoft.com/office/powerpoint/2010/main" val="90764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Roughly how many times does a healthy heart beat each minute when you are resting?</a:t>
            </a:r>
            <a:endParaRPr lang="en-US" sz="3600"/>
          </a:p>
        </p:txBody>
      </p:sp>
      <p:sp>
        <p:nvSpPr>
          <p:cNvPr id="3" name="Shape 1"/>
          <p:cNvSpPr/>
          <p:nvPr/>
        </p:nvSpPr>
        <p:spPr>
          <a:xfrm>
            <a:off x="548640" y="1836420"/>
            <a:ext cx="5440680" cy="1905000"/>
          </a:xfrm>
          <a:prstGeom prst="roundRect">
            <a:avLst>
              <a:gd name="adj" fmla="val 6857"/>
            </a:avLst>
          </a:prstGeom>
          <a:solidFill>
            <a:srgbClr val="D62839"/>
          </a:solidFill>
          <a:ln w="12700">
            <a:solidFill>
              <a:srgbClr val="D6283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 txBox="1"/>
          <p:nvPr/>
        </p:nvSpPr>
        <p:spPr>
          <a:xfrm>
            <a:off x="685800" y="1836420"/>
            <a:ext cx="73152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4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600">
              <a:latin typeface="Segoe UI Symbol" panose="020B0502040204020203" pitchFamily="34" charset="0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1508760" y="1882140"/>
            <a:ext cx="4389120" cy="1813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10 - 20</a:t>
            </a:r>
            <a:endParaRPr lang="en-US" sz="2400"/>
          </a:p>
        </p:txBody>
      </p:sp>
      <p:sp>
        <p:nvSpPr>
          <p:cNvPr id="6" name="Shape 4"/>
          <p:cNvSpPr/>
          <p:nvPr/>
        </p:nvSpPr>
        <p:spPr>
          <a:xfrm>
            <a:off x="6172200" y="1836420"/>
            <a:ext cx="5440680" cy="1905000"/>
          </a:xfrm>
          <a:prstGeom prst="roundRect">
            <a:avLst>
              <a:gd name="adj" fmla="val 6857"/>
            </a:avLst>
          </a:prstGeom>
          <a:solidFill>
            <a:srgbClr val="1D5FB4"/>
          </a:solidFill>
          <a:ln w="12700">
            <a:solidFill>
              <a:srgbClr val="1D5FB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 txBox="1"/>
          <p:nvPr/>
        </p:nvSpPr>
        <p:spPr>
          <a:xfrm>
            <a:off x="6309360" y="1836420"/>
            <a:ext cx="73152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4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600">
              <a:latin typeface="Segoe UI Symbol" panose="020B0502040204020203" pitchFamily="34" charset="0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7086600" y="1882140"/>
            <a:ext cx="4389120" cy="1813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30 - 50</a:t>
            </a:r>
            <a:endParaRPr lang="en-US" sz="2400"/>
          </a:p>
        </p:txBody>
      </p:sp>
      <p:sp>
        <p:nvSpPr>
          <p:cNvPr id="9" name="Shape 7"/>
          <p:cNvSpPr/>
          <p:nvPr/>
        </p:nvSpPr>
        <p:spPr>
          <a:xfrm>
            <a:off x="548640" y="4046220"/>
            <a:ext cx="5440680" cy="1905000"/>
          </a:xfrm>
          <a:prstGeom prst="roundRect">
            <a:avLst>
              <a:gd name="adj" fmla="val 6857"/>
            </a:avLst>
          </a:prstGeom>
          <a:solidFill>
            <a:srgbClr val="1E8A4C"/>
          </a:solidFill>
          <a:ln w="12700">
            <a:solidFill>
              <a:srgbClr val="1E8A4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 txBox="1"/>
          <p:nvPr/>
        </p:nvSpPr>
        <p:spPr>
          <a:xfrm>
            <a:off x="685800" y="4046220"/>
            <a:ext cx="73152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4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600">
              <a:latin typeface="Segoe UI Symbol" panose="020B0502040204020203" pitchFamily="34" charset="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1463040" y="4091940"/>
            <a:ext cx="4389120" cy="1813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60 - 100</a:t>
            </a:r>
            <a:endParaRPr lang="en-US" sz="2400"/>
          </a:p>
        </p:txBody>
      </p:sp>
      <p:sp>
        <p:nvSpPr>
          <p:cNvPr id="12" name="Shape 10"/>
          <p:cNvSpPr/>
          <p:nvPr/>
        </p:nvSpPr>
        <p:spPr>
          <a:xfrm>
            <a:off x="6172200" y="4046220"/>
            <a:ext cx="5440680" cy="1905000"/>
          </a:xfrm>
          <a:prstGeom prst="roundRect">
            <a:avLst>
              <a:gd name="adj" fmla="val 6857"/>
            </a:avLst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 txBox="1"/>
          <p:nvPr/>
        </p:nvSpPr>
        <p:spPr>
          <a:xfrm>
            <a:off x="6309360" y="4046220"/>
            <a:ext cx="73152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4000" b="1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600">
              <a:latin typeface="Segoe UI Symbol" panose="020B0502040204020203" pitchFamily="34" charset="0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7086600" y="4091940"/>
            <a:ext cx="4389120" cy="1813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150 - 200</a:t>
            </a:r>
            <a:endParaRPr lang="en-US" sz="24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E8D3AC2-838E-7BAE-9348-7477078CCDE4}"/>
              </a:ext>
            </a:extLst>
          </p:cNvPr>
          <p:cNvSpPr txBox="1"/>
          <p:nvPr/>
        </p:nvSpPr>
        <p:spPr>
          <a:xfrm>
            <a:off x="635000" y="355600"/>
            <a:ext cx="10922000" cy="6604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3600" b="1">
                <a:solidFill>
                  <a:srgbClr val="FFFFFF"/>
                </a:solidFill>
                <a:latin typeface="Arial" panose="020B0604020202020204" pitchFamily="34" charset="0"/>
              </a:rPr>
              <a:t>An ECG: the heart's electricity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66944808-DED8-9A54-7B6C-9C3403146FD6}"/>
              </a:ext>
            </a:extLst>
          </p:cNvPr>
          <p:cNvSpPr txBox="1"/>
          <p:nvPr/>
        </p:nvSpPr>
        <p:spPr>
          <a:xfrm>
            <a:off x="635000" y="1016000"/>
            <a:ext cx="10922000" cy="3810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>
                <a:solidFill>
                  <a:srgbClr val="C9D4E8"/>
                </a:solidFill>
                <a:latin typeface="Calibri" panose="020F0502020204030204" pitchFamily="34" charset="0"/>
              </a:rPr>
              <a:t>Sticky pads on the skin pick up the signal that makes each heartbeat.</a:t>
            </a:r>
          </a:p>
        </p:txBody>
      </p:sp>
      <p:sp>
        <p:nvSpPr>
          <p:cNvPr id="9" name="ECG paper">
            <a:extLst>
              <a:ext uri="{FF2B5EF4-FFF2-40B4-BE49-F238E27FC236}">
                <a16:creationId xmlns:a16="http://schemas.microsoft.com/office/drawing/2014/main" id="{1665FC4B-1F97-A2A9-C3F0-5BE655BD4991}"/>
              </a:ext>
            </a:extLst>
          </p:cNvPr>
          <p:cNvSpPr/>
          <p:nvPr/>
        </p:nvSpPr>
        <p:spPr>
          <a:xfrm>
            <a:off x="635000" y="1714500"/>
            <a:ext cx="10922000" cy="3810000"/>
          </a:xfrm>
          <a:prstGeom prst="rect">
            <a:avLst/>
          </a:prstGeom>
          <a:solidFill>
            <a:srgbClr val="FFF0F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8" name="ECG grid">
            <a:extLst>
              <a:ext uri="{FF2B5EF4-FFF2-40B4-BE49-F238E27FC236}">
                <a16:creationId xmlns:a16="http://schemas.microsoft.com/office/drawing/2014/main" id="{06CAA0EC-9910-7F70-C961-587DCE7E7AAC}"/>
              </a:ext>
            </a:extLst>
          </p:cNvPr>
          <p:cNvGrpSpPr/>
          <p:nvPr/>
        </p:nvGrpSpPr>
        <p:grpSpPr>
          <a:xfrm>
            <a:off x="635000" y="1714500"/>
            <a:ext cx="10922000" cy="3810000"/>
            <a:chOff x="635000" y="1714500"/>
            <a:chExt cx="10922000" cy="3810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D1D0883-0344-684E-D939-13CA1F5EC1A0}"/>
                </a:ext>
              </a:extLst>
            </p:cNvPr>
            <p:cNvCxnSpPr/>
            <p:nvPr/>
          </p:nvCxnSpPr>
          <p:spPr>
            <a:xfrm>
              <a:off x="635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A38A7FA-A742-BC57-ED2C-27D1B46EE6EF}"/>
                </a:ext>
              </a:extLst>
            </p:cNvPr>
            <p:cNvCxnSpPr/>
            <p:nvPr/>
          </p:nvCxnSpPr>
          <p:spPr>
            <a:xfrm>
              <a:off x="762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3E6F21F-3611-654B-9B02-FC3784BA9210}"/>
                </a:ext>
              </a:extLst>
            </p:cNvPr>
            <p:cNvCxnSpPr/>
            <p:nvPr/>
          </p:nvCxnSpPr>
          <p:spPr>
            <a:xfrm>
              <a:off x="889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70F6C87-31E1-C685-8F9E-785D2A787803}"/>
                </a:ext>
              </a:extLst>
            </p:cNvPr>
            <p:cNvCxnSpPr/>
            <p:nvPr/>
          </p:nvCxnSpPr>
          <p:spPr>
            <a:xfrm>
              <a:off x="1016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914FE1E-1314-206B-B50B-13048B0CBEA6}"/>
                </a:ext>
              </a:extLst>
            </p:cNvPr>
            <p:cNvCxnSpPr/>
            <p:nvPr/>
          </p:nvCxnSpPr>
          <p:spPr>
            <a:xfrm>
              <a:off x="1143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E886ACF-4DCF-0A7C-900D-6B0D3CC2904B}"/>
                </a:ext>
              </a:extLst>
            </p:cNvPr>
            <p:cNvCxnSpPr/>
            <p:nvPr/>
          </p:nvCxnSpPr>
          <p:spPr>
            <a:xfrm>
              <a:off x="1270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1E82EE1-A1E2-F419-45C3-4D252AF7305B}"/>
                </a:ext>
              </a:extLst>
            </p:cNvPr>
            <p:cNvCxnSpPr/>
            <p:nvPr/>
          </p:nvCxnSpPr>
          <p:spPr>
            <a:xfrm>
              <a:off x="1397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FCBC4E5-1BD5-B386-376E-253DC6E16084}"/>
                </a:ext>
              </a:extLst>
            </p:cNvPr>
            <p:cNvCxnSpPr/>
            <p:nvPr/>
          </p:nvCxnSpPr>
          <p:spPr>
            <a:xfrm>
              <a:off x="1524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1179AE4-89BC-9583-E9C3-F5C6DE0F6CC3}"/>
                </a:ext>
              </a:extLst>
            </p:cNvPr>
            <p:cNvCxnSpPr/>
            <p:nvPr/>
          </p:nvCxnSpPr>
          <p:spPr>
            <a:xfrm>
              <a:off x="1651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B30E122-CCD6-51A4-8839-F0DBE52A7A63}"/>
                </a:ext>
              </a:extLst>
            </p:cNvPr>
            <p:cNvCxnSpPr/>
            <p:nvPr/>
          </p:nvCxnSpPr>
          <p:spPr>
            <a:xfrm>
              <a:off x="1778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7F2B0D1-2F78-F576-E17B-D35DBE1E07D3}"/>
                </a:ext>
              </a:extLst>
            </p:cNvPr>
            <p:cNvCxnSpPr/>
            <p:nvPr/>
          </p:nvCxnSpPr>
          <p:spPr>
            <a:xfrm>
              <a:off x="1905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003BA78-C4E0-5E4A-610D-921C40D55DBA}"/>
                </a:ext>
              </a:extLst>
            </p:cNvPr>
            <p:cNvCxnSpPr/>
            <p:nvPr/>
          </p:nvCxnSpPr>
          <p:spPr>
            <a:xfrm>
              <a:off x="2032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8E6FBF0-59F8-094C-884F-E8893D3DA623}"/>
                </a:ext>
              </a:extLst>
            </p:cNvPr>
            <p:cNvCxnSpPr/>
            <p:nvPr/>
          </p:nvCxnSpPr>
          <p:spPr>
            <a:xfrm>
              <a:off x="2159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88AC28C-6BBF-743A-A47E-0E2E34DA22B7}"/>
                </a:ext>
              </a:extLst>
            </p:cNvPr>
            <p:cNvCxnSpPr/>
            <p:nvPr/>
          </p:nvCxnSpPr>
          <p:spPr>
            <a:xfrm>
              <a:off x="2286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08C84F8-3CBB-3203-9D8A-1F7AA5719839}"/>
                </a:ext>
              </a:extLst>
            </p:cNvPr>
            <p:cNvCxnSpPr/>
            <p:nvPr/>
          </p:nvCxnSpPr>
          <p:spPr>
            <a:xfrm>
              <a:off x="2413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70A1A09-BA91-C7A3-FBFA-1FB0550AF8B8}"/>
                </a:ext>
              </a:extLst>
            </p:cNvPr>
            <p:cNvCxnSpPr/>
            <p:nvPr/>
          </p:nvCxnSpPr>
          <p:spPr>
            <a:xfrm>
              <a:off x="2540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1FB34B4-6B52-D8E0-ECA7-DEE6583073B1}"/>
                </a:ext>
              </a:extLst>
            </p:cNvPr>
            <p:cNvCxnSpPr/>
            <p:nvPr/>
          </p:nvCxnSpPr>
          <p:spPr>
            <a:xfrm>
              <a:off x="2667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A6AE102-1DC8-FB8F-4BED-F722D76821FB}"/>
                </a:ext>
              </a:extLst>
            </p:cNvPr>
            <p:cNvCxnSpPr/>
            <p:nvPr/>
          </p:nvCxnSpPr>
          <p:spPr>
            <a:xfrm>
              <a:off x="2794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B61C4F8-99F8-CD11-5F22-BA204FA7AC11}"/>
                </a:ext>
              </a:extLst>
            </p:cNvPr>
            <p:cNvCxnSpPr/>
            <p:nvPr/>
          </p:nvCxnSpPr>
          <p:spPr>
            <a:xfrm>
              <a:off x="2921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6285CAE-8B1C-BB29-9B30-805B004FF7B6}"/>
                </a:ext>
              </a:extLst>
            </p:cNvPr>
            <p:cNvCxnSpPr/>
            <p:nvPr/>
          </p:nvCxnSpPr>
          <p:spPr>
            <a:xfrm>
              <a:off x="3048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1701B97-DAF0-C6C1-150B-D104AA19525C}"/>
                </a:ext>
              </a:extLst>
            </p:cNvPr>
            <p:cNvCxnSpPr/>
            <p:nvPr/>
          </p:nvCxnSpPr>
          <p:spPr>
            <a:xfrm>
              <a:off x="3175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AE1C76C-DB65-D23D-50D6-9CB264386ECA}"/>
                </a:ext>
              </a:extLst>
            </p:cNvPr>
            <p:cNvCxnSpPr/>
            <p:nvPr/>
          </p:nvCxnSpPr>
          <p:spPr>
            <a:xfrm>
              <a:off x="3302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C0C35F6-6EFE-9E83-78D7-F20B263EE279}"/>
                </a:ext>
              </a:extLst>
            </p:cNvPr>
            <p:cNvCxnSpPr/>
            <p:nvPr/>
          </p:nvCxnSpPr>
          <p:spPr>
            <a:xfrm>
              <a:off x="3429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333D6B8-29E5-FF0C-7E5B-B4267ED3C457}"/>
                </a:ext>
              </a:extLst>
            </p:cNvPr>
            <p:cNvCxnSpPr/>
            <p:nvPr/>
          </p:nvCxnSpPr>
          <p:spPr>
            <a:xfrm>
              <a:off x="3556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E6A43A4-0AC6-5ADA-634E-B822B5EBC36F}"/>
                </a:ext>
              </a:extLst>
            </p:cNvPr>
            <p:cNvCxnSpPr/>
            <p:nvPr/>
          </p:nvCxnSpPr>
          <p:spPr>
            <a:xfrm>
              <a:off x="3683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0A5BD15-81CF-877E-8ADF-2A57D3818A20}"/>
                </a:ext>
              </a:extLst>
            </p:cNvPr>
            <p:cNvCxnSpPr/>
            <p:nvPr/>
          </p:nvCxnSpPr>
          <p:spPr>
            <a:xfrm>
              <a:off x="3810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85C4FBE-AC67-DCA0-F4F1-D23E14BE9DBA}"/>
                </a:ext>
              </a:extLst>
            </p:cNvPr>
            <p:cNvCxnSpPr/>
            <p:nvPr/>
          </p:nvCxnSpPr>
          <p:spPr>
            <a:xfrm>
              <a:off x="3937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B9FC55A-6304-D8A0-61E8-C5B2D0D1C633}"/>
                </a:ext>
              </a:extLst>
            </p:cNvPr>
            <p:cNvCxnSpPr/>
            <p:nvPr/>
          </p:nvCxnSpPr>
          <p:spPr>
            <a:xfrm>
              <a:off x="4064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542D0AF-744B-3395-E450-70797B5CE61F}"/>
                </a:ext>
              </a:extLst>
            </p:cNvPr>
            <p:cNvCxnSpPr/>
            <p:nvPr/>
          </p:nvCxnSpPr>
          <p:spPr>
            <a:xfrm>
              <a:off x="4191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4CA78FE-4B0B-2402-30A9-F00FE27D8BD0}"/>
                </a:ext>
              </a:extLst>
            </p:cNvPr>
            <p:cNvCxnSpPr/>
            <p:nvPr/>
          </p:nvCxnSpPr>
          <p:spPr>
            <a:xfrm>
              <a:off x="4318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117C810-5ED3-3BC3-C8EA-B567F3691626}"/>
                </a:ext>
              </a:extLst>
            </p:cNvPr>
            <p:cNvCxnSpPr/>
            <p:nvPr/>
          </p:nvCxnSpPr>
          <p:spPr>
            <a:xfrm>
              <a:off x="4445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6D72C37-D38D-35A0-8A08-FF4849FABDEB}"/>
                </a:ext>
              </a:extLst>
            </p:cNvPr>
            <p:cNvCxnSpPr/>
            <p:nvPr/>
          </p:nvCxnSpPr>
          <p:spPr>
            <a:xfrm>
              <a:off x="4572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76DE405-1463-EFA0-25BC-C8DE0404419D}"/>
                </a:ext>
              </a:extLst>
            </p:cNvPr>
            <p:cNvCxnSpPr/>
            <p:nvPr/>
          </p:nvCxnSpPr>
          <p:spPr>
            <a:xfrm>
              <a:off x="4699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91D9A8D-DCE9-7A74-F12A-3DC29CF5E0DE}"/>
                </a:ext>
              </a:extLst>
            </p:cNvPr>
            <p:cNvCxnSpPr/>
            <p:nvPr/>
          </p:nvCxnSpPr>
          <p:spPr>
            <a:xfrm>
              <a:off x="4826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8C9003C-ABFF-0886-D29F-0BF8E665494B}"/>
                </a:ext>
              </a:extLst>
            </p:cNvPr>
            <p:cNvCxnSpPr/>
            <p:nvPr/>
          </p:nvCxnSpPr>
          <p:spPr>
            <a:xfrm>
              <a:off x="4953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ABD4C27-CB69-8FA3-F358-DE8FCB0781B7}"/>
                </a:ext>
              </a:extLst>
            </p:cNvPr>
            <p:cNvCxnSpPr/>
            <p:nvPr/>
          </p:nvCxnSpPr>
          <p:spPr>
            <a:xfrm>
              <a:off x="5080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4AF37FC-7930-FFC6-9785-7A20F6A74FD2}"/>
                </a:ext>
              </a:extLst>
            </p:cNvPr>
            <p:cNvCxnSpPr/>
            <p:nvPr/>
          </p:nvCxnSpPr>
          <p:spPr>
            <a:xfrm>
              <a:off x="5207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B88A4D8-50F8-936B-10C5-D6A7BB29ADCE}"/>
                </a:ext>
              </a:extLst>
            </p:cNvPr>
            <p:cNvCxnSpPr/>
            <p:nvPr/>
          </p:nvCxnSpPr>
          <p:spPr>
            <a:xfrm>
              <a:off x="5334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13BA0E8-91BB-0F70-4661-458609B254C6}"/>
                </a:ext>
              </a:extLst>
            </p:cNvPr>
            <p:cNvCxnSpPr/>
            <p:nvPr/>
          </p:nvCxnSpPr>
          <p:spPr>
            <a:xfrm>
              <a:off x="5461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6622922-FD86-9C89-085E-2AA509182625}"/>
                </a:ext>
              </a:extLst>
            </p:cNvPr>
            <p:cNvCxnSpPr/>
            <p:nvPr/>
          </p:nvCxnSpPr>
          <p:spPr>
            <a:xfrm>
              <a:off x="5588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BCA55CA-D536-1B7E-6A11-CA444CCC0C3C}"/>
                </a:ext>
              </a:extLst>
            </p:cNvPr>
            <p:cNvCxnSpPr/>
            <p:nvPr/>
          </p:nvCxnSpPr>
          <p:spPr>
            <a:xfrm>
              <a:off x="5715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C7C49F2-F25D-609A-EC46-ED02F3A3C137}"/>
                </a:ext>
              </a:extLst>
            </p:cNvPr>
            <p:cNvCxnSpPr/>
            <p:nvPr/>
          </p:nvCxnSpPr>
          <p:spPr>
            <a:xfrm>
              <a:off x="5842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868C33D-5F1B-5E8B-80CB-1594626E8C08}"/>
                </a:ext>
              </a:extLst>
            </p:cNvPr>
            <p:cNvCxnSpPr/>
            <p:nvPr/>
          </p:nvCxnSpPr>
          <p:spPr>
            <a:xfrm>
              <a:off x="5969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4122D45-F12A-3433-59AB-78CF529C68CC}"/>
                </a:ext>
              </a:extLst>
            </p:cNvPr>
            <p:cNvCxnSpPr/>
            <p:nvPr/>
          </p:nvCxnSpPr>
          <p:spPr>
            <a:xfrm>
              <a:off x="6096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2842DC1-1EA8-A98E-32CB-4DAF13002574}"/>
                </a:ext>
              </a:extLst>
            </p:cNvPr>
            <p:cNvCxnSpPr/>
            <p:nvPr/>
          </p:nvCxnSpPr>
          <p:spPr>
            <a:xfrm>
              <a:off x="6223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CEFEBFC-AF42-B284-6630-632E0F565B01}"/>
                </a:ext>
              </a:extLst>
            </p:cNvPr>
            <p:cNvCxnSpPr/>
            <p:nvPr/>
          </p:nvCxnSpPr>
          <p:spPr>
            <a:xfrm>
              <a:off x="6350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98C1F5A-2BC6-E779-4CF9-AB0A0A108614}"/>
                </a:ext>
              </a:extLst>
            </p:cNvPr>
            <p:cNvCxnSpPr/>
            <p:nvPr/>
          </p:nvCxnSpPr>
          <p:spPr>
            <a:xfrm>
              <a:off x="6477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25974A5-2981-F4AE-063B-F254AC8D2C54}"/>
                </a:ext>
              </a:extLst>
            </p:cNvPr>
            <p:cNvCxnSpPr/>
            <p:nvPr/>
          </p:nvCxnSpPr>
          <p:spPr>
            <a:xfrm>
              <a:off x="6604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B2000B5-360F-2046-91A0-7A3051EF757A}"/>
                </a:ext>
              </a:extLst>
            </p:cNvPr>
            <p:cNvCxnSpPr/>
            <p:nvPr/>
          </p:nvCxnSpPr>
          <p:spPr>
            <a:xfrm>
              <a:off x="6731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ACB575E-F460-D0AD-54B9-F1BBAD307C6F}"/>
                </a:ext>
              </a:extLst>
            </p:cNvPr>
            <p:cNvCxnSpPr/>
            <p:nvPr/>
          </p:nvCxnSpPr>
          <p:spPr>
            <a:xfrm>
              <a:off x="6858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56C4A2E-511B-3A54-7A89-54A373011EB6}"/>
                </a:ext>
              </a:extLst>
            </p:cNvPr>
            <p:cNvCxnSpPr/>
            <p:nvPr/>
          </p:nvCxnSpPr>
          <p:spPr>
            <a:xfrm>
              <a:off x="6985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AA355F6-3CDB-EAE5-CDA0-24617D08F23E}"/>
                </a:ext>
              </a:extLst>
            </p:cNvPr>
            <p:cNvCxnSpPr/>
            <p:nvPr/>
          </p:nvCxnSpPr>
          <p:spPr>
            <a:xfrm>
              <a:off x="7112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C337DDF-FC72-F60F-5BE1-EFAF1B136D21}"/>
                </a:ext>
              </a:extLst>
            </p:cNvPr>
            <p:cNvCxnSpPr/>
            <p:nvPr/>
          </p:nvCxnSpPr>
          <p:spPr>
            <a:xfrm>
              <a:off x="7239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4253891-7626-B7E5-38D2-525A98E59848}"/>
                </a:ext>
              </a:extLst>
            </p:cNvPr>
            <p:cNvCxnSpPr/>
            <p:nvPr/>
          </p:nvCxnSpPr>
          <p:spPr>
            <a:xfrm>
              <a:off x="7366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CBAF475-6D04-F4D8-9004-370F716E59DA}"/>
                </a:ext>
              </a:extLst>
            </p:cNvPr>
            <p:cNvCxnSpPr/>
            <p:nvPr/>
          </p:nvCxnSpPr>
          <p:spPr>
            <a:xfrm>
              <a:off x="7493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1020788-C355-4174-9894-2934C7A6FDE8}"/>
                </a:ext>
              </a:extLst>
            </p:cNvPr>
            <p:cNvCxnSpPr/>
            <p:nvPr/>
          </p:nvCxnSpPr>
          <p:spPr>
            <a:xfrm>
              <a:off x="7620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F70EFA3-783F-58D3-CAF7-59FF8E943C2C}"/>
                </a:ext>
              </a:extLst>
            </p:cNvPr>
            <p:cNvCxnSpPr/>
            <p:nvPr/>
          </p:nvCxnSpPr>
          <p:spPr>
            <a:xfrm>
              <a:off x="7747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28A216F-20C5-D7AE-C63A-CFFF0C577E98}"/>
                </a:ext>
              </a:extLst>
            </p:cNvPr>
            <p:cNvCxnSpPr/>
            <p:nvPr/>
          </p:nvCxnSpPr>
          <p:spPr>
            <a:xfrm>
              <a:off x="7874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4A9E6F2-7125-1050-5B19-CDEB64A2FB67}"/>
                </a:ext>
              </a:extLst>
            </p:cNvPr>
            <p:cNvCxnSpPr/>
            <p:nvPr/>
          </p:nvCxnSpPr>
          <p:spPr>
            <a:xfrm>
              <a:off x="8001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A5B521A-FC9B-C2F0-BD56-331AAA3BABBA}"/>
                </a:ext>
              </a:extLst>
            </p:cNvPr>
            <p:cNvCxnSpPr/>
            <p:nvPr/>
          </p:nvCxnSpPr>
          <p:spPr>
            <a:xfrm>
              <a:off x="8128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55BA8BC-3CB4-331C-CDFC-BB87C3AE3470}"/>
                </a:ext>
              </a:extLst>
            </p:cNvPr>
            <p:cNvCxnSpPr/>
            <p:nvPr/>
          </p:nvCxnSpPr>
          <p:spPr>
            <a:xfrm>
              <a:off x="8255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A6FFAD6-4C22-CC97-B5D7-CE8BBDC55F2A}"/>
                </a:ext>
              </a:extLst>
            </p:cNvPr>
            <p:cNvCxnSpPr/>
            <p:nvPr/>
          </p:nvCxnSpPr>
          <p:spPr>
            <a:xfrm>
              <a:off x="8382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B7F12D4-8AED-76B4-4E0E-C91E81C21A4D}"/>
                </a:ext>
              </a:extLst>
            </p:cNvPr>
            <p:cNvCxnSpPr/>
            <p:nvPr/>
          </p:nvCxnSpPr>
          <p:spPr>
            <a:xfrm>
              <a:off x="8509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E04A479-AE71-0FDB-7783-A875AC03F259}"/>
                </a:ext>
              </a:extLst>
            </p:cNvPr>
            <p:cNvCxnSpPr/>
            <p:nvPr/>
          </p:nvCxnSpPr>
          <p:spPr>
            <a:xfrm>
              <a:off x="8636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7370DF4B-EAF3-EC4C-4684-68C084CA64DD}"/>
                </a:ext>
              </a:extLst>
            </p:cNvPr>
            <p:cNvCxnSpPr/>
            <p:nvPr/>
          </p:nvCxnSpPr>
          <p:spPr>
            <a:xfrm>
              <a:off x="8763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4BE539BF-147D-49CF-6868-7225EBBA33FA}"/>
                </a:ext>
              </a:extLst>
            </p:cNvPr>
            <p:cNvCxnSpPr/>
            <p:nvPr/>
          </p:nvCxnSpPr>
          <p:spPr>
            <a:xfrm>
              <a:off x="8890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4D92DBC-F298-E104-FF55-CD037F98D211}"/>
                </a:ext>
              </a:extLst>
            </p:cNvPr>
            <p:cNvCxnSpPr/>
            <p:nvPr/>
          </p:nvCxnSpPr>
          <p:spPr>
            <a:xfrm>
              <a:off x="9017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FA4E979-5B54-5F68-456B-3578E229A9B0}"/>
                </a:ext>
              </a:extLst>
            </p:cNvPr>
            <p:cNvCxnSpPr/>
            <p:nvPr/>
          </p:nvCxnSpPr>
          <p:spPr>
            <a:xfrm>
              <a:off x="9144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616B91A-3E75-70E6-9077-E6B1F3ADC999}"/>
                </a:ext>
              </a:extLst>
            </p:cNvPr>
            <p:cNvCxnSpPr/>
            <p:nvPr/>
          </p:nvCxnSpPr>
          <p:spPr>
            <a:xfrm>
              <a:off x="9271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DA114BDA-F82A-7C30-D61C-D489C392D026}"/>
                </a:ext>
              </a:extLst>
            </p:cNvPr>
            <p:cNvCxnSpPr/>
            <p:nvPr/>
          </p:nvCxnSpPr>
          <p:spPr>
            <a:xfrm>
              <a:off x="9398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C22C167-FAFA-2121-C5A1-322B95033395}"/>
                </a:ext>
              </a:extLst>
            </p:cNvPr>
            <p:cNvCxnSpPr/>
            <p:nvPr/>
          </p:nvCxnSpPr>
          <p:spPr>
            <a:xfrm>
              <a:off x="9525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14B03F1-BC72-C3C2-6572-74841A278CD2}"/>
                </a:ext>
              </a:extLst>
            </p:cNvPr>
            <p:cNvCxnSpPr/>
            <p:nvPr/>
          </p:nvCxnSpPr>
          <p:spPr>
            <a:xfrm>
              <a:off x="9652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AF38DAE1-E9AA-E6DF-CB98-E1313A5996D7}"/>
                </a:ext>
              </a:extLst>
            </p:cNvPr>
            <p:cNvCxnSpPr/>
            <p:nvPr/>
          </p:nvCxnSpPr>
          <p:spPr>
            <a:xfrm>
              <a:off x="9779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302D3DD-D912-0DD2-FEBE-05E3AD26FFE3}"/>
                </a:ext>
              </a:extLst>
            </p:cNvPr>
            <p:cNvCxnSpPr/>
            <p:nvPr/>
          </p:nvCxnSpPr>
          <p:spPr>
            <a:xfrm>
              <a:off x="9906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7F38044-658E-FC94-C8F1-9320E027043C}"/>
                </a:ext>
              </a:extLst>
            </p:cNvPr>
            <p:cNvCxnSpPr/>
            <p:nvPr/>
          </p:nvCxnSpPr>
          <p:spPr>
            <a:xfrm>
              <a:off x="10033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7FACF97-11AE-F756-61CB-E1E2253DC668}"/>
                </a:ext>
              </a:extLst>
            </p:cNvPr>
            <p:cNvCxnSpPr/>
            <p:nvPr/>
          </p:nvCxnSpPr>
          <p:spPr>
            <a:xfrm>
              <a:off x="10160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9B8DF88D-0F35-EC62-A906-4423640B01A8}"/>
                </a:ext>
              </a:extLst>
            </p:cNvPr>
            <p:cNvCxnSpPr/>
            <p:nvPr/>
          </p:nvCxnSpPr>
          <p:spPr>
            <a:xfrm>
              <a:off x="10287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AB7FBA1-6CA2-86A1-6640-156698FA5156}"/>
                </a:ext>
              </a:extLst>
            </p:cNvPr>
            <p:cNvCxnSpPr/>
            <p:nvPr/>
          </p:nvCxnSpPr>
          <p:spPr>
            <a:xfrm>
              <a:off x="10414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40ACC513-CA48-F27F-FFF6-8C01990653D8}"/>
                </a:ext>
              </a:extLst>
            </p:cNvPr>
            <p:cNvCxnSpPr/>
            <p:nvPr/>
          </p:nvCxnSpPr>
          <p:spPr>
            <a:xfrm>
              <a:off x="10541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765ADDAA-E116-B5AD-9FD7-65D045B10BDF}"/>
                </a:ext>
              </a:extLst>
            </p:cNvPr>
            <p:cNvCxnSpPr/>
            <p:nvPr/>
          </p:nvCxnSpPr>
          <p:spPr>
            <a:xfrm>
              <a:off x="10668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E6E6DF4-0469-BC20-E2DD-22E568BD01FE}"/>
                </a:ext>
              </a:extLst>
            </p:cNvPr>
            <p:cNvCxnSpPr/>
            <p:nvPr/>
          </p:nvCxnSpPr>
          <p:spPr>
            <a:xfrm>
              <a:off x="10795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D4A07495-72D1-A4C1-1F0F-860901922100}"/>
                </a:ext>
              </a:extLst>
            </p:cNvPr>
            <p:cNvCxnSpPr/>
            <p:nvPr/>
          </p:nvCxnSpPr>
          <p:spPr>
            <a:xfrm>
              <a:off x="10922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EED3ECC-A94B-F66C-0297-523C8BF80DA0}"/>
                </a:ext>
              </a:extLst>
            </p:cNvPr>
            <p:cNvCxnSpPr/>
            <p:nvPr/>
          </p:nvCxnSpPr>
          <p:spPr>
            <a:xfrm>
              <a:off x="11049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B55F523-AEA9-27B5-D278-7783711DE690}"/>
                </a:ext>
              </a:extLst>
            </p:cNvPr>
            <p:cNvCxnSpPr/>
            <p:nvPr/>
          </p:nvCxnSpPr>
          <p:spPr>
            <a:xfrm>
              <a:off x="11176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99374EA-580E-8455-6198-6DA2B4AB5864}"/>
                </a:ext>
              </a:extLst>
            </p:cNvPr>
            <p:cNvCxnSpPr/>
            <p:nvPr/>
          </p:nvCxnSpPr>
          <p:spPr>
            <a:xfrm>
              <a:off x="11303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91D60A2E-2138-F22E-340E-7BC2700E3B7C}"/>
                </a:ext>
              </a:extLst>
            </p:cNvPr>
            <p:cNvCxnSpPr/>
            <p:nvPr/>
          </p:nvCxnSpPr>
          <p:spPr>
            <a:xfrm>
              <a:off x="11430000" y="1714500"/>
              <a:ext cx="0" cy="381000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3788E1D-158D-2B6F-DBA0-077DCF302697}"/>
                </a:ext>
              </a:extLst>
            </p:cNvPr>
            <p:cNvCxnSpPr/>
            <p:nvPr/>
          </p:nvCxnSpPr>
          <p:spPr>
            <a:xfrm>
              <a:off x="11557000" y="1714500"/>
              <a:ext cx="0" cy="381000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DD7E1E27-5998-2369-9D32-2ED430AA7232}"/>
                </a:ext>
              </a:extLst>
            </p:cNvPr>
            <p:cNvCxnSpPr/>
            <p:nvPr/>
          </p:nvCxnSpPr>
          <p:spPr>
            <a:xfrm>
              <a:off x="635000" y="1714500"/>
              <a:ext cx="10922000" cy="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60F9B62-79BD-8002-1EF3-1BA99D7C00D5}"/>
                </a:ext>
              </a:extLst>
            </p:cNvPr>
            <p:cNvCxnSpPr/>
            <p:nvPr/>
          </p:nvCxnSpPr>
          <p:spPr>
            <a:xfrm>
              <a:off x="635000" y="1841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A0E3CFC0-458E-C8C3-7F45-256E72CE8E2B}"/>
                </a:ext>
              </a:extLst>
            </p:cNvPr>
            <p:cNvCxnSpPr/>
            <p:nvPr/>
          </p:nvCxnSpPr>
          <p:spPr>
            <a:xfrm>
              <a:off x="635000" y="1968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27C753E9-0667-A8E0-BEB2-B33D4598C3C8}"/>
                </a:ext>
              </a:extLst>
            </p:cNvPr>
            <p:cNvCxnSpPr/>
            <p:nvPr/>
          </p:nvCxnSpPr>
          <p:spPr>
            <a:xfrm>
              <a:off x="635000" y="2095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5585683-2ECD-3AD6-BEE0-5CD2560D8FA7}"/>
                </a:ext>
              </a:extLst>
            </p:cNvPr>
            <p:cNvCxnSpPr/>
            <p:nvPr/>
          </p:nvCxnSpPr>
          <p:spPr>
            <a:xfrm>
              <a:off x="635000" y="2222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BCD97B44-8AA3-260B-6EE8-1A608485127A}"/>
                </a:ext>
              </a:extLst>
            </p:cNvPr>
            <p:cNvCxnSpPr/>
            <p:nvPr/>
          </p:nvCxnSpPr>
          <p:spPr>
            <a:xfrm>
              <a:off x="635000" y="2349500"/>
              <a:ext cx="10922000" cy="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2AF37BFA-1E32-E062-90CA-35DE692862BD}"/>
                </a:ext>
              </a:extLst>
            </p:cNvPr>
            <p:cNvCxnSpPr/>
            <p:nvPr/>
          </p:nvCxnSpPr>
          <p:spPr>
            <a:xfrm>
              <a:off x="635000" y="2476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67F4E25C-AD79-A3C0-06D5-002844A4051E}"/>
                </a:ext>
              </a:extLst>
            </p:cNvPr>
            <p:cNvCxnSpPr/>
            <p:nvPr/>
          </p:nvCxnSpPr>
          <p:spPr>
            <a:xfrm>
              <a:off x="635000" y="2603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55E334B1-E602-FA04-C7FB-EE1AB3484E57}"/>
                </a:ext>
              </a:extLst>
            </p:cNvPr>
            <p:cNvCxnSpPr/>
            <p:nvPr/>
          </p:nvCxnSpPr>
          <p:spPr>
            <a:xfrm>
              <a:off x="635000" y="2730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AA96ECE-80D1-D9B4-7C6D-0BBD2C9FD59D}"/>
                </a:ext>
              </a:extLst>
            </p:cNvPr>
            <p:cNvCxnSpPr/>
            <p:nvPr/>
          </p:nvCxnSpPr>
          <p:spPr>
            <a:xfrm>
              <a:off x="635000" y="2857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5B12A22-653F-34D1-5A2A-6A33FCFF6842}"/>
                </a:ext>
              </a:extLst>
            </p:cNvPr>
            <p:cNvCxnSpPr/>
            <p:nvPr/>
          </p:nvCxnSpPr>
          <p:spPr>
            <a:xfrm>
              <a:off x="635000" y="2984500"/>
              <a:ext cx="10922000" cy="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23262447-6101-BD14-4BA6-2F246C285B9A}"/>
                </a:ext>
              </a:extLst>
            </p:cNvPr>
            <p:cNvCxnSpPr/>
            <p:nvPr/>
          </p:nvCxnSpPr>
          <p:spPr>
            <a:xfrm>
              <a:off x="635000" y="3111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DB93FD0-1DBC-4CFB-1296-1BB745FFA5A8}"/>
                </a:ext>
              </a:extLst>
            </p:cNvPr>
            <p:cNvCxnSpPr/>
            <p:nvPr/>
          </p:nvCxnSpPr>
          <p:spPr>
            <a:xfrm>
              <a:off x="635000" y="3238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521AB0F5-C69F-A134-FCE7-EE8CB89107D3}"/>
                </a:ext>
              </a:extLst>
            </p:cNvPr>
            <p:cNvCxnSpPr/>
            <p:nvPr/>
          </p:nvCxnSpPr>
          <p:spPr>
            <a:xfrm>
              <a:off x="635000" y="3365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CC5A5BE7-ECE1-E0CA-90E7-D77789B9C1D3}"/>
                </a:ext>
              </a:extLst>
            </p:cNvPr>
            <p:cNvCxnSpPr/>
            <p:nvPr/>
          </p:nvCxnSpPr>
          <p:spPr>
            <a:xfrm>
              <a:off x="635000" y="3492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FE124155-4449-9426-6259-B934E6E7B429}"/>
                </a:ext>
              </a:extLst>
            </p:cNvPr>
            <p:cNvCxnSpPr/>
            <p:nvPr/>
          </p:nvCxnSpPr>
          <p:spPr>
            <a:xfrm>
              <a:off x="635000" y="3619500"/>
              <a:ext cx="10922000" cy="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FD3A88A8-8EC8-96FB-84BE-D8793E96B5B5}"/>
                </a:ext>
              </a:extLst>
            </p:cNvPr>
            <p:cNvCxnSpPr/>
            <p:nvPr/>
          </p:nvCxnSpPr>
          <p:spPr>
            <a:xfrm>
              <a:off x="635000" y="3746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767BC9A7-8E2B-2262-CDF6-7455418FA3C0}"/>
                </a:ext>
              </a:extLst>
            </p:cNvPr>
            <p:cNvCxnSpPr/>
            <p:nvPr/>
          </p:nvCxnSpPr>
          <p:spPr>
            <a:xfrm>
              <a:off x="635000" y="3873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77A7593F-09A8-34F7-832A-3290DDEA84C1}"/>
                </a:ext>
              </a:extLst>
            </p:cNvPr>
            <p:cNvCxnSpPr/>
            <p:nvPr/>
          </p:nvCxnSpPr>
          <p:spPr>
            <a:xfrm>
              <a:off x="635000" y="4000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74628B3F-216C-5EBE-0C80-01075F6D1906}"/>
                </a:ext>
              </a:extLst>
            </p:cNvPr>
            <p:cNvCxnSpPr/>
            <p:nvPr/>
          </p:nvCxnSpPr>
          <p:spPr>
            <a:xfrm>
              <a:off x="635000" y="4127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ABD90E33-C28C-6A8F-4CBE-DFA2A3FF7371}"/>
                </a:ext>
              </a:extLst>
            </p:cNvPr>
            <p:cNvCxnSpPr/>
            <p:nvPr/>
          </p:nvCxnSpPr>
          <p:spPr>
            <a:xfrm>
              <a:off x="635000" y="4254500"/>
              <a:ext cx="10922000" cy="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B88D4931-4C47-BE13-BF9A-40A9CB93A285}"/>
                </a:ext>
              </a:extLst>
            </p:cNvPr>
            <p:cNvCxnSpPr/>
            <p:nvPr/>
          </p:nvCxnSpPr>
          <p:spPr>
            <a:xfrm>
              <a:off x="635000" y="4381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3EFA5031-341B-6B2C-CFED-092FA3FC5525}"/>
                </a:ext>
              </a:extLst>
            </p:cNvPr>
            <p:cNvCxnSpPr/>
            <p:nvPr/>
          </p:nvCxnSpPr>
          <p:spPr>
            <a:xfrm>
              <a:off x="635000" y="4508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D4419203-EF54-524B-5162-BCF1DD384AC9}"/>
                </a:ext>
              </a:extLst>
            </p:cNvPr>
            <p:cNvCxnSpPr/>
            <p:nvPr/>
          </p:nvCxnSpPr>
          <p:spPr>
            <a:xfrm>
              <a:off x="635000" y="4635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B3F18C0-B7F9-64F4-CB8F-5493266FE7DA}"/>
                </a:ext>
              </a:extLst>
            </p:cNvPr>
            <p:cNvCxnSpPr/>
            <p:nvPr/>
          </p:nvCxnSpPr>
          <p:spPr>
            <a:xfrm>
              <a:off x="635000" y="4762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013A96E-1762-AF2A-1ED4-9DA73F6134CC}"/>
                </a:ext>
              </a:extLst>
            </p:cNvPr>
            <p:cNvCxnSpPr/>
            <p:nvPr/>
          </p:nvCxnSpPr>
          <p:spPr>
            <a:xfrm>
              <a:off x="635000" y="4889500"/>
              <a:ext cx="10922000" cy="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EFD4E8E-3746-29FD-5E71-FFCEC85FE285}"/>
                </a:ext>
              </a:extLst>
            </p:cNvPr>
            <p:cNvCxnSpPr/>
            <p:nvPr/>
          </p:nvCxnSpPr>
          <p:spPr>
            <a:xfrm>
              <a:off x="635000" y="5016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33A2B65-BB51-7861-339D-8FCB71F214B7}"/>
                </a:ext>
              </a:extLst>
            </p:cNvPr>
            <p:cNvCxnSpPr/>
            <p:nvPr/>
          </p:nvCxnSpPr>
          <p:spPr>
            <a:xfrm>
              <a:off x="635000" y="5143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EF3A8E03-7A38-DA5F-676F-0D2AF7E23659}"/>
                </a:ext>
              </a:extLst>
            </p:cNvPr>
            <p:cNvCxnSpPr/>
            <p:nvPr/>
          </p:nvCxnSpPr>
          <p:spPr>
            <a:xfrm>
              <a:off x="635000" y="5270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ABEA5ED6-5E3A-4D04-8EA7-A58B27432CDF}"/>
                </a:ext>
              </a:extLst>
            </p:cNvPr>
            <p:cNvCxnSpPr/>
            <p:nvPr/>
          </p:nvCxnSpPr>
          <p:spPr>
            <a:xfrm>
              <a:off x="635000" y="5397500"/>
              <a:ext cx="10922000" cy="0"/>
            </a:xfrm>
            <a:prstGeom prst="line">
              <a:avLst/>
            </a:prstGeom>
            <a:ln w="6350">
              <a:solidFill>
                <a:srgbClr val="F6D2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A25BF0EC-B70A-AFC8-A334-F0151B6D2C15}"/>
                </a:ext>
              </a:extLst>
            </p:cNvPr>
            <p:cNvCxnSpPr/>
            <p:nvPr/>
          </p:nvCxnSpPr>
          <p:spPr>
            <a:xfrm>
              <a:off x="635000" y="5524500"/>
              <a:ext cx="10922000" cy="0"/>
            </a:xfrm>
            <a:prstGeom prst="line">
              <a:avLst/>
            </a:prstGeom>
            <a:ln w="15875">
              <a:solidFill>
                <a:srgbClr val="E89A9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ECG trace">
            <a:extLst>
              <a:ext uri="{FF2B5EF4-FFF2-40B4-BE49-F238E27FC236}">
                <a16:creationId xmlns:a16="http://schemas.microsoft.com/office/drawing/2014/main" id="{7D8A63BD-2A85-567E-4333-D9B64D8FA3A0}"/>
              </a:ext>
            </a:extLst>
          </p:cNvPr>
          <p:cNvSpPr/>
          <p:nvPr/>
        </p:nvSpPr>
        <p:spPr>
          <a:xfrm>
            <a:off x="635000" y="2603500"/>
            <a:ext cx="10922001" cy="1905001"/>
          </a:xfrm>
          <a:custGeom>
            <a:avLst/>
            <a:gdLst/>
            <a:ahLst/>
            <a:cxnLst/>
            <a:rect l="0" t="0" r="0" b="0"/>
            <a:pathLst>
              <a:path w="10922001" h="1905001">
                <a:moveTo>
                  <a:pt x="0" y="1524000"/>
                </a:moveTo>
                <a:lnTo>
                  <a:pt x="381000" y="1524000"/>
                </a:lnTo>
                <a:lnTo>
                  <a:pt x="508000" y="1524000"/>
                </a:lnTo>
                <a:lnTo>
                  <a:pt x="571500" y="1422400"/>
                </a:lnTo>
                <a:lnTo>
                  <a:pt x="635000" y="1346200"/>
                </a:lnTo>
                <a:lnTo>
                  <a:pt x="698500" y="1422400"/>
                </a:lnTo>
                <a:lnTo>
                  <a:pt x="762000" y="1524000"/>
                </a:lnTo>
                <a:lnTo>
                  <a:pt x="889000" y="1524000"/>
                </a:lnTo>
                <a:lnTo>
                  <a:pt x="952500" y="1651000"/>
                </a:lnTo>
                <a:lnTo>
                  <a:pt x="1047750" y="0"/>
                </a:lnTo>
                <a:lnTo>
                  <a:pt x="1143000" y="1905000"/>
                </a:lnTo>
                <a:lnTo>
                  <a:pt x="1206500" y="1524000"/>
                </a:lnTo>
                <a:lnTo>
                  <a:pt x="1524000" y="1524000"/>
                </a:lnTo>
                <a:lnTo>
                  <a:pt x="1651000" y="1371600"/>
                </a:lnTo>
                <a:lnTo>
                  <a:pt x="1778000" y="1206500"/>
                </a:lnTo>
                <a:lnTo>
                  <a:pt x="1905000" y="1143000"/>
                </a:lnTo>
                <a:lnTo>
                  <a:pt x="2032000" y="1270000"/>
                </a:lnTo>
                <a:lnTo>
                  <a:pt x="2159000" y="1524000"/>
                </a:lnTo>
                <a:lnTo>
                  <a:pt x="3101975" y="1524000"/>
                </a:lnTo>
                <a:lnTo>
                  <a:pt x="3101975" y="1524000"/>
                </a:lnTo>
                <a:lnTo>
                  <a:pt x="3228975" y="1524000"/>
                </a:lnTo>
                <a:lnTo>
                  <a:pt x="3292475" y="1422400"/>
                </a:lnTo>
                <a:lnTo>
                  <a:pt x="3355975" y="1346200"/>
                </a:lnTo>
                <a:lnTo>
                  <a:pt x="3419475" y="1422400"/>
                </a:lnTo>
                <a:lnTo>
                  <a:pt x="3482975" y="1524000"/>
                </a:lnTo>
                <a:lnTo>
                  <a:pt x="3609975" y="1524000"/>
                </a:lnTo>
                <a:lnTo>
                  <a:pt x="3673475" y="1651000"/>
                </a:lnTo>
                <a:lnTo>
                  <a:pt x="3768725" y="0"/>
                </a:lnTo>
                <a:lnTo>
                  <a:pt x="3863975" y="1905000"/>
                </a:lnTo>
                <a:lnTo>
                  <a:pt x="3927475" y="1524000"/>
                </a:lnTo>
                <a:lnTo>
                  <a:pt x="4244975" y="1524000"/>
                </a:lnTo>
                <a:lnTo>
                  <a:pt x="4371975" y="1371600"/>
                </a:lnTo>
                <a:lnTo>
                  <a:pt x="4498975" y="1206500"/>
                </a:lnTo>
                <a:lnTo>
                  <a:pt x="4625975" y="1143000"/>
                </a:lnTo>
                <a:lnTo>
                  <a:pt x="4752975" y="1270000"/>
                </a:lnTo>
                <a:lnTo>
                  <a:pt x="4879975" y="1524000"/>
                </a:lnTo>
                <a:lnTo>
                  <a:pt x="5822950" y="1524000"/>
                </a:lnTo>
                <a:lnTo>
                  <a:pt x="5822950" y="1524000"/>
                </a:lnTo>
                <a:lnTo>
                  <a:pt x="5949950" y="1524000"/>
                </a:lnTo>
                <a:lnTo>
                  <a:pt x="6013450" y="1422400"/>
                </a:lnTo>
                <a:lnTo>
                  <a:pt x="6076950" y="1346200"/>
                </a:lnTo>
                <a:lnTo>
                  <a:pt x="6140450" y="1422400"/>
                </a:lnTo>
                <a:lnTo>
                  <a:pt x="6203950" y="1524000"/>
                </a:lnTo>
                <a:lnTo>
                  <a:pt x="6330950" y="1524000"/>
                </a:lnTo>
                <a:lnTo>
                  <a:pt x="6394450" y="1651000"/>
                </a:lnTo>
                <a:lnTo>
                  <a:pt x="6489700" y="0"/>
                </a:lnTo>
                <a:lnTo>
                  <a:pt x="6584950" y="1905000"/>
                </a:lnTo>
                <a:lnTo>
                  <a:pt x="6648450" y="1524000"/>
                </a:lnTo>
                <a:lnTo>
                  <a:pt x="6965950" y="1524000"/>
                </a:lnTo>
                <a:lnTo>
                  <a:pt x="7092950" y="1371600"/>
                </a:lnTo>
                <a:lnTo>
                  <a:pt x="7219950" y="1206500"/>
                </a:lnTo>
                <a:lnTo>
                  <a:pt x="7346950" y="1143000"/>
                </a:lnTo>
                <a:lnTo>
                  <a:pt x="7473950" y="1270000"/>
                </a:lnTo>
                <a:lnTo>
                  <a:pt x="7600950" y="1524000"/>
                </a:lnTo>
                <a:lnTo>
                  <a:pt x="8543925" y="1524000"/>
                </a:lnTo>
                <a:lnTo>
                  <a:pt x="8543925" y="1524000"/>
                </a:lnTo>
                <a:lnTo>
                  <a:pt x="8670925" y="1524000"/>
                </a:lnTo>
                <a:lnTo>
                  <a:pt x="8734425" y="1422400"/>
                </a:lnTo>
                <a:lnTo>
                  <a:pt x="8797925" y="1346200"/>
                </a:lnTo>
                <a:lnTo>
                  <a:pt x="8861425" y="1422400"/>
                </a:lnTo>
                <a:lnTo>
                  <a:pt x="8924925" y="1524000"/>
                </a:lnTo>
                <a:lnTo>
                  <a:pt x="9051925" y="1524000"/>
                </a:lnTo>
                <a:lnTo>
                  <a:pt x="9115425" y="1651000"/>
                </a:lnTo>
                <a:lnTo>
                  <a:pt x="9210675" y="0"/>
                </a:lnTo>
                <a:lnTo>
                  <a:pt x="9305925" y="1905000"/>
                </a:lnTo>
                <a:lnTo>
                  <a:pt x="9369425" y="1524000"/>
                </a:lnTo>
                <a:lnTo>
                  <a:pt x="9686925" y="1524000"/>
                </a:lnTo>
                <a:lnTo>
                  <a:pt x="9813925" y="1371600"/>
                </a:lnTo>
                <a:lnTo>
                  <a:pt x="9940925" y="1206500"/>
                </a:lnTo>
                <a:lnTo>
                  <a:pt x="10067925" y="1143000"/>
                </a:lnTo>
                <a:lnTo>
                  <a:pt x="10194925" y="1270000"/>
                </a:lnTo>
                <a:lnTo>
                  <a:pt x="10321925" y="1524000"/>
                </a:lnTo>
                <a:lnTo>
                  <a:pt x="10922000" y="1524000"/>
                </a:lnTo>
              </a:path>
            </a:pathLst>
          </a:custGeom>
          <a:ln w="34925">
            <a:solidFill>
              <a:srgbClr val="1B2A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ECG caption">
            <a:extLst>
              <a:ext uri="{FF2B5EF4-FFF2-40B4-BE49-F238E27FC236}">
                <a16:creationId xmlns:a16="http://schemas.microsoft.com/office/drawing/2014/main" id="{FDFAC46F-583B-0B4D-CF60-4F70C3324650}"/>
              </a:ext>
            </a:extLst>
          </p:cNvPr>
          <p:cNvSpPr txBox="1"/>
          <p:nvPr/>
        </p:nvSpPr>
        <p:spPr>
          <a:xfrm>
            <a:off x="635000" y="5651500"/>
            <a:ext cx="10922000" cy="40011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2000" b="1">
                <a:solidFill>
                  <a:srgbClr val="FFFFFF"/>
                </a:solidFill>
                <a:latin typeface="Calibri" panose="020F0502020204030204" pitchFamily="34" charset="0"/>
              </a:rPr>
              <a:t>Normal heartbeat: about 70 beats a minute</a:t>
            </a:r>
          </a:p>
        </p:txBody>
      </p:sp>
    </p:spTree>
    <p:extLst>
      <p:ext uri="{BB962C8B-B14F-4D97-AF65-F5344CB8AC3E}">
        <p14:creationId xmlns:p14="http://schemas.microsoft.com/office/powerpoint/2010/main" val="367207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99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44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2A9F3-00DA-58A1-08D6-497B17A17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1DA1382-2FAB-7D81-BDE0-7B61050576BB}"/>
              </a:ext>
            </a:extLst>
          </p:cNvPr>
          <p:cNvSpPr txBox="1"/>
          <p:nvPr/>
        </p:nvSpPr>
        <p:spPr>
          <a:xfrm>
            <a:off x="1016000" y="1651000"/>
            <a:ext cx="10160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GB" sz="4400" b="1">
                <a:solidFill>
                  <a:srgbClr val="1B2A4A"/>
                </a:solidFill>
                <a:latin typeface="Arial" pitchFamily="34" charset="0"/>
                <a:cs typeface="Arial" pitchFamily="34" charset="-120"/>
              </a:rPr>
              <a:t>If you ran on the spot now and counted your pulse again, would your number go up or down?</a:t>
            </a:r>
            <a:endParaRPr lang="en-US" sz="4400" b="1">
              <a:solidFill>
                <a:srgbClr val="1B2A4A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A70353BF-4A62-D1DD-6C7F-CB080B5EE07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46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3828A-D4BE-2AF2-3D56-EF2E03EE0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06C44BED-2615-FB40-C1D9-A710D0DBD35C}"/>
              </a:ext>
            </a:extLst>
          </p:cNvPr>
          <p:cNvSpPr txBox="1"/>
          <p:nvPr/>
        </p:nvSpPr>
        <p:spPr>
          <a:xfrm>
            <a:off x="546099" y="317500"/>
            <a:ext cx="11099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B2A4A"/>
                </a:solidFill>
                <a:latin typeface="Arial" pitchFamily="34" charset="0"/>
                <a:cs typeface="Arial" pitchFamily="34" charset="-120"/>
              </a:rPr>
              <a:t>Physician or surgeon?</a:t>
            </a:r>
            <a:endParaRPr lang="en-US" sz="3600"/>
          </a:p>
        </p:txBody>
      </p:sp>
      <p:sp>
        <p:nvSpPr>
          <p:cNvPr id="26" name="Slide Number Placeholder 0">
            <a:extLst>
              <a:ext uri="{FF2B5EF4-FFF2-40B4-BE49-F238E27FC236}">
                <a16:creationId xmlns:a16="http://schemas.microsoft.com/office/drawing/2014/main" id="{A6DF0F9F-6627-4F85-77CE-A3AE662809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3" name="Header Physician">
            <a:extLst>
              <a:ext uri="{FF2B5EF4-FFF2-40B4-BE49-F238E27FC236}">
                <a16:creationId xmlns:a16="http://schemas.microsoft.com/office/drawing/2014/main" id="{A2FB7514-FC31-DF65-F5A6-713FDC05CEE3}"/>
              </a:ext>
            </a:extLst>
          </p:cNvPr>
          <p:cNvSpPr/>
          <p:nvPr/>
        </p:nvSpPr>
        <p:spPr>
          <a:xfrm>
            <a:off x="546100" y="1460500"/>
            <a:ext cx="5422900" cy="4572000"/>
          </a:xfrm>
          <a:prstGeom prst="roundRect">
            <a:avLst>
              <a:gd name="adj" fmla="val 6000"/>
            </a:avLst>
          </a:prstGeom>
          <a:solidFill>
            <a:srgbClr val="1B2A4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0" tIns="25400" rIns="381000" bIns="25400" rtlCol="0" anchor="ctr"/>
          <a:lstStyle/>
          <a:p>
            <a:pPr algn="ctr">
              <a:spcAft>
                <a:spcPts val="1800"/>
              </a:spcAft>
            </a:pPr>
            <a:r>
              <a:rPr lang="en-GB" sz="4400" b="1">
                <a:solidFill>
                  <a:srgbClr val="FFFFFF"/>
                </a:solidFill>
                <a:latin typeface="Arial" panose="020B0604020202020204" pitchFamily="34" charset="0"/>
              </a:rPr>
              <a:t>Physician</a:t>
            </a:r>
          </a:p>
          <a:p>
            <a:pPr algn="ctr"/>
            <a:r>
              <a:rPr lang="en-GB" sz="2800">
                <a:solidFill>
                  <a:srgbClr val="FFFFFF"/>
                </a:solidFill>
                <a:latin typeface="Calibri" panose="020F0502020204030204" pitchFamily="34" charset="0"/>
              </a:rPr>
              <a:t>Treats illness with medicines, tests and procedures</a:t>
            </a:r>
          </a:p>
        </p:txBody>
      </p:sp>
      <p:sp>
        <p:nvSpPr>
          <p:cNvPr id="6" name="Header Surgeon">
            <a:extLst>
              <a:ext uri="{FF2B5EF4-FFF2-40B4-BE49-F238E27FC236}">
                <a16:creationId xmlns:a16="http://schemas.microsoft.com/office/drawing/2014/main" id="{C72C3DDF-6C5C-183E-5C45-ED59C5EF03CB}"/>
              </a:ext>
            </a:extLst>
          </p:cNvPr>
          <p:cNvSpPr/>
          <p:nvPr/>
        </p:nvSpPr>
        <p:spPr>
          <a:xfrm>
            <a:off x="6223000" y="1460500"/>
            <a:ext cx="5422900" cy="4572000"/>
          </a:xfrm>
          <a:prstGeom prst="roundRect">
            <a:avLst>
              <a:gd name="adj" fmla="val 6000"/>
            </a:avLst>
          </a:prstGeom>
          <a:solidFill>
            <a:srgbClr val="E6394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1000" tIns="25400" rIns="381000" bIns="25400" rtlCol="0" anchor="ctr"/>
          <a:lstStyle/>
          <a:p>
            <a:pPr algn="ctr">
              <a:spcAft>
                <a:spcPts val="1800"/>
              </a:spcAft>
            </a:pPr>
            <a:r>
              <a:rPr lang="en-GB" sz="4400" b="1">
                <a:solidFill>
                  <a:srgbClr val="FFFFFF"/>
                </a:solidFill>
                <a:latin typeface="Arial" panose="020B0604020202020204" pitchFamily="34" charset="0"/>
              </a:rPr>
              <a:t>Surgeon</a:t>
            </a:r>
          </a:p>
          <a:p>
            <a:pPr algn="ctr"/>
            <a:r>
              <a:rPr lang="en-GB" sz="2800">
                <a:solidFill>
                  <a:srgbClr val="FFFFFF"/>
                </a:solidFill>
                <a:latin typeface="Calibri" panose="020F0502020204030204" pitchFamily="34" charset="0"/>
              </a:rPr>
              <a:t>Treats illness by carrying out operations</a:t>
            </a:r>
          </a:p>
        </p:txBody>
      </p:sp>
    </p:spTree>
    <p:extLst>
      <p:ext uri="{BB962C8B-B14F-4D97-AF65-F5344CB8AC3E}">
        <p14:creationId xmlns:p14="http://schemas.microsoft.com/office/powerpoint/2010/main" val="2051124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3828A-D4BE-2AF2-3D56-EF2E03EE0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06C44BED-2615-FB40-C1D9-A710D0DBD35C}"/>
              </a:ext>
            </a:extLst>
          </p:cNvPr>
          <p:cNvSpPr txBox="1"/>
          <p:nvPr/>
        </p:nvSpPr>
        <p:spPr>
          <a:xfrm>
            <a:off x="546099" y="317500"/>
            <a:ext cx="11099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B2A4A"/>
                </a:solidFill>
                <a:latin typeface="Arial" pitchFamily="34" charset="0"/>
                <a:cs typeface="Arial" pitchFamily="34" charset="-120"/>
              </a:rPr>
              <a:t>Meet some doctors</a:t>
            </a:r>
            <a:endParaRPr lang="en-US" sz="3600"/>
          </a:p>
        </p:txBody>
      </p:sp>
      <p:sp>
        <p:nvSpPr>
          <p:cNvPr id="26" name="Slide Number Placeholder 0">
            <a:extLst>
              <a:ext uri="{FF2B5EF4-FFF2-40B4-BE49-F238E27FC236}">
                <a16:creationId xmlns:a16="http://schemas.microsoft.com/office/drawing/2014/main" id="{A6DF0F9F-6627-4F85-77CE-A3AE662809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  <p:sp>
        <p:nvSpPr>
          <p:cNvPr id="2" name="Row GP">
            <a:extLst>
              <a:ext uri="{FF2B5EF4-FFF2-40B4-BE49-F238E27FC236}">
                <a16:creationId xmlns:a16="http://schemas.microsoft.com/office/drawing/2014/main" id="{9DD661D0-1561-D945-5770-7831917435B7}"/>
              </a:ext>
            </a:extLst>
          </p:cNvPr>
          <p:cNvSpPr/>
          <p:nvPr/>
        </p:nvSpPr>
        <p:spPr>
          <a:xfrm>
            <a:off x="546100" y="1270000"/>
            <a:ext cx="11099800" cy="914400"/>
          </a:xfrm>
          <a:prstGeom prst="round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3000" rIns="177800" rtlCol="0" anchor="ctr"/>
          <a:lstStyle/>
          <a:p>
            <a:r>
              <a:rPr lang="en-GB" sz="2200" b="1">
                <a:solidFill>
                  <a:srgbClr val="1B2A4A"/>
                </a:solidFill>
                <a:latin typeface="Calibri" panose="020F0502020204030204" pitchFamily="34" charset="0"/>
              </a:rPr>
              <a:t>GP</a:t>
            </a:r>
            <a:r>
              <a:rPr lang="en-GB" sz="2200">
                <a:solidFill>
                  <a:srgbClr val="1B2A4A"/>
                </a:solidFill>
                <a:latin typeface="Calibri" panose="020F0502020204030204" pitchFamily="34" charset="0"/>
              </a:rPr>
              <a:t> treats a wide range of health problems and is often the first doctor you see</a:t>
            </a:r>
          </a:p>
        </p:txBody>
      </p:sp>
      <p:pic>
        <p:nvPicPr>
          <p:cNvPr id="5" name="Icon GP" descr="A young GP smiling while talking with a patient">
            <a:extLst>
              <a:ext uri="{FF2B5EF4-FFF2-40B4-BE49-F238E27FC236}">
                <a16:creationId xmlns:a16="http://schemas.microsoft.com/office/drawing/2014/main" id="{D9A434D5-F04F-26A3-FBEA-0CFA18B1547E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33500"/>
            <a:ext cx="787400" cy="787400"/>
          </a:xfrm>
          <a:prstGeom prst="ellipse">
            <a:avLst/>
          </a:prstGeom>
          <a:ln w="28575">
            <a:solidFill>
              <a:srgbClr val="005EB8"/>
            </a:solidFill>
          </a:ln>
        </p:spPr>
      </p:pic>
      <p:sp>
        <p:nvSpPr>
          <p:cNvPr id="14" name="Row Paediatrician">
            <a:extLst>
              <a:ext uri="{FF2B5EF4-FFF2-40B4-BE49-F238E27FC236}">
                <a16:creationId xmlns:a16="http://schemas.microsoft.com/office/drawing/2014/main" id="{F1E2182B-B779-E439-86AA-5DA0E30FE801}"/>
              </a:ext>
            </a:extLst>
          </p:cNvPr>
          <p:cNvSpPr/>
          <p:nvPr/>
        </p:nvSpPr>
        <p:spPr>
          <a:xfrm>
            <a:off x="546100" y="2298700"/>
            <a:ext cx="11099800" cy="914400"/>
          </a:xfrm>
          <a:prstGeom prst="round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3000" rIns="177800" rtlCol="0" anchor="ctr"/>
          <a:lstStyle/>
          <a:p>
            <a:r>
              <a:rPr lang="en-GB" sz="2200" b="1">
                <a:solidFill>
                  <a:srgbClr val="1B2A4A"/>
                </a:solidFill>
                <a:latin typeface="Calibri" panose="020F0502020204030204" pitchFamily="34" charset="0"/>
              </a:rPr>
              <a:t>Paediatrician</a:t>
            </a:r>
            <a:r>
              <a:rPr lang="en-GB" sz="2200">
                <a:solidFill>
                  <a:srgbClr val="1B2A4A"/>
                </a:solidFill>
                <a:latin typeface="Calibri" panose="020F0502020204030204" pitchFamily="34" charset="0"/>
              </a:rPr>
              <a:t> specialises in treating babies, children and young people</a:t>
            </a:r>
          </a:p>
        </p:txBody>
      </p:sp>
      <p:pic>
        <p:nvPicPr>
          <p:cNvPr id="16" name="Icon Paediatrician" descr="A young paediatrician listening to a child's chest with a stethoscope">
            <a:extLst>
              <a:ext uri="{FF2B5EF4-FFF2-40B4-BE49-F238E27FC236}">
                <a16:creationId xmlns:a16="http://schemas.microsoft.com/office/drawing/2014/main" id="{E4D08720-A459-9693-46FB-BB2C9E10F02C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362200"/>
            <a:ext cx="787400" cy="787400"/>
          </a:xfrm>
          <a:prstGeom prst="ellipse">
            <a:avLst/>
          </a:prstGeom>
          <a:ln w="28575">
            <a:solidFill>
              <a:srgbClr val="005EB8"/>
            </a:solidFill>
          </a:ln>
        </p:spPr>
      </p:pic>
      <p:sp>
        <p:nvSpPr>
          <p:cNvPr id="17" name="Row Emergency doctor">
            <a:extLst>
              <a:ext uri="{FF2B5EF4-FFF2-40B4-BE49-F238E27FC236}">
                <a16:creationId xmlns:a16="http://schemas.microsoft.com/office/drawing/2014/main" id="{D6E63758-1852-7334-340F-27874BED174D}"/>
              </a:ext>
            </a:extLst>
          </p:cNvPr>
          <p:cNvSpPr/>
          <p:nvPr/>
        </p:nvSpPr>
        <p:spPr>
          <a:xfrm>
            <a:off x="546100" y="3327400"/>
            <a:ext cx="11099800" cy="914400"/>
          </a:xfrm>
          <a:prstGeom prst="round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3000" rIns="177800" rtlCol="0" anchor="ctr"/>
          <a:lstStyle/>
          <a:p>
            <a:r>
              <a:rPr lang="en-GB" sz="2200" b="1">
                <a:solidFill>
                  <a:srgbClr val="1B2A4A"/>
                </a:solidFill>
                <a:latin typeface="Calibri" panose="020F0502020204030204" pitchFamily="34" charset="0"/>
              </a:rPr>
              <a:t>Emergency doctor</a:t>
            </a:r>
            <a:r>
              <a:rPr lang="en-GB" sz="2200">
                <a:solidFill>
                  <a:srgbClr val="1B2A4A"/>
                </a:solidFill>
                <a:latin typeface="Calibri" panose="020F0502020204030204" pitchFamily="34" charset="0"/>
              </a:rPr>
              <a:t> treats people who are suddenly very ill or badly injured</a:t>
            </a:r>
          </a:p>
        </p:txBody>
      </p:sp>
      <p:pic>
        <p:nvPicPr>
          <p:cNvPr id="19" name="Icon Emergency doctor" descr="A young emergency doctor talking with a colleague beside an Emergency sign">
            <a:extLst>
              <a:ext uri="{FF2B5EF4-FFF2-40B4-BE49-F238E27FC236}">
                <a16:creationId xmlns:a16="http://schemas.microsoft.com/office/drawing/2014/main" id="{E25C5E99-959B-E65E-718B-BC3FCEB44F10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390900"/>
            <a:ext cx="787400" cy="787400"/>
          </a:xfrm>
          <a:prstGeom prst="ellipse">
            <a:avLst/>
          </a:prstGeom>
          <a:ln w="28575">
            <a:solidFill>
              <a:srgbClr val="005EB8"/>
            </a:solidFill>
          </a:ln>
        </p:spPr>
      </p:pic>
      <p:sp>
        <p:nvSpPr>
          <p:cNvPr id="20" name="Row Surgeon">
            <a:extLst>
              <a:ext uri="{FF2B5EF4-FFF2-40B4-BE49-F238E27FC236}">
                <a16:creationId xmlns:a16="http://schemas.microsoft.com/office/drawing/2014/main" id="{C6BEB1BD-B7DA-2236-77E7-8E74414E5222}"/>
              </a:ext>
            </a:extLst>
          </p:cNvPr>
          <p:cNvSpPr/>
          <p:nvPr/>
        </p:nvSpPr>
        <p:spPr>
          <a:xfrm>
            <a:off x="546100" y="4356100"/>
            <a:ext cx="11099800" cy="914400"/>
          </a:xfrm>
          <a:prstGeom prst="round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3000" rIns="177800" rtlCol="0" anchor="ctr"/>
          <a:lstStyle/>
          <a:p>
            <a:r>
              <a:rPr lang="en-GB" sz="2200" b="1">
                <a:solidFill>
                  <a:srgbClr val="1B2A4A"/>
                </a:solidFill>
                <a:latin typeface="Calibri" panose="020F0502020204030204" pitchFamily="34" charset="0"/>
              </a:rPr>
              <a:t>Surgeon</a:t>
            </a:r>
            <a:r>
              <a:rPr lang="en-GB" sz="2200">
                <a:solidFill>
                  <a:srgbClr val="1B2A4A"/>
                </a:solidFill>
                <a:latin typeface="Calibri" panose="020F0502020204030204" pitchFamily="34" charset="0"/>
              </a:rPr>
              <a:t> treats some illnesses and injuries by carrying out operations</a:t>
            </a:r>
          </a:p>
        </p:txBody>
      </p:sp>
      <p:pic>
        <p:nvPicPr>
          <p:cNvPr id="22" name="Icon Surgeon" descr="A young surgeon in scrubs and a theatre cap smiling in an operating room">
            <a:extLst>
              <a:ext uri="{FF2B5EF4-FFF2-40B4-BE49-F238E27FC236}">
                <a16:creationId xmlns:a16="http://schemas.microsoft.com/office/drawing/2014/main" id="{25D2FDCE-4CDF-DEA5-64D4-F87D63331ED8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419600"/>
            <a:ext cx="787400" cy="787400"/>
          </a:xfrm>
          <a:prstGeom prst="ellipse">
            <a:avLst/>
          </a:prstGeom>
          <a:ln w="28575">
            <a:solidFill>
              <a:srgbClr val="005EB8"/>
            </a:solidFill>
          </a:ln>
        </p:spPr>
      </p:pic>
      <p:sp>
        <p:nvSpPr>
          <p:cNvPr id="23" name="Row Radiologist">
            <a:extLst>
              <a:ext uri="{FF2B5EF4-FFF2-40B4-BE49-F238E27FC236}">
                <a16:creationId xmlns:a16="http://schemas.microsoft.com/office/drawing/2014/main" id="{845F40DF-958A-7979-149B-D170E220D2C2}"/>
              </a:ext>
            </a:extLst>
          </p:cNvPr>
          <p:cNvSpPr/>
          <p:nvPr/>
        </p:nvSpPr>
        <p:spPr>
          <a:xfrm>
            <a:off x="546100" y="5384800"/>
            <a:ext cx="11099800" cy="914400"/>
          </a:xfrm>
          <a:prstGeom prst="round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3000" rIns="177800" rtlCol="0" anchor="ctr"/>
          <a:lstStyle/>
          <a:p>
            <a:r>
              <a:rPr lang="en-GB" sz="2200" b="1">
                <a:solidFill>
                  <a:srgbClr val="1B2A4A"/>
                </a:solidFill>
                <a:latin typeface="Calibri" panose="020F0502020204030204" pitchFamily="34" charset="0"/>
              </a:rPr>
              <a:t>Radiologist</a:t>
            </a:r>
            <a:r>
              <a:rPr lang="en-GB" sz="2200">
                <a:solidFill>
                  <a:srgbClr val="1B2A4A"/>
                </a:solidFill>
                <a:latin typeface="Calibri" panose="020F0502020204030204" pitchFamily="34" charset="0"/>
              </a:rPr>
              <a:t> uses X-rays, CT and MRI scans to help work out what is wrong</a:t>
            </a:r>
          </a:p>
        </p:txBody>
      </p:sp>
      <p:pic>
        <p:nvPicPr>
          <p:cNvPr id="25" name="Icon Radiologist" descr="A young radiologist holding up a chest X-ray to study it">
            <a:extLst>
              <a:ext uri="{FF2B5EF4-FFF2-40B4-BE49-F238E27FC236}">
                <a16:creationId xmlns:a16="http://schemas.microsoft.com/office/drawing/2014/main" id="{125A3B48-3C13-98EB-231A-EBC9F1F8C590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5448300"/>
            <a:ext cx="787400" cy="787400"/>
          </a:xfrm>
          <a:prstGeom prst="ellipse">
            <a:avLst/>
          </a:prstGeom>
          <a:ln w="28575">
            <a:solidFill>
              <a:srgbClr val="005EB8"/>
            </a:solidFill>
          </a:ln>
        </p:spPr>
      </p:pic>
    </p:spTree>
    <p:extLst>
      <p:ext uri="{BB962C8B-B14F-4D97-AF65-F5344CB8AC3E}">
        <p14:creationId xmlns:p14="http://schemas.microsoft.com/office/powerpoint/2010/main" val="1364764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5C0656-EE35-7FA9-AFA0-A11FC22C0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6A76E807-66F6-EBE2-44CC-0E05A3BCD8D3}"/>
              </a:ext>
            </a:extLst>
          </p:cNvPr>
          <p:cNvSpPr txBox="1"/>
          <p:nvPr/>
        </p:nvSpPr>
        <p:spPr>
          <a:xfrm>
            <a:off x="546099" y="317500"/>
            <a:ext cx="11099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B2A4A"/>
                </a:solidFill>
                <a:latin typeface="Arial" pitchFamily="34" charset="0"/>
                <a:cs typeface="Arial" pitchFamily="34" charset="-120"/>
              </a:rPr>
              <a:t>Meet some doctors</a:t>
            </a:r>
            <a:endParaRPr lang="en-US" sz="360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F5BA8B94-25CD-0E83-224F-8F1066B018B7}"/>
              </a:ext>
            </a:extLst>
          </p:cNvPr>
          <p:cNvSpPr/>
          <p:nvPr/>
        </p:nvSpPr>
        <p:spPr>
          <a:xfrm>
            <a:off x="546100" y="1206500"/>
            <a:ext cx="11099800" cy="13970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noFill/>
            <a:prstDash val="solid"/>
          </a:ln>
          <a:effectLst>
            <a:outerShdw blurRad="127000" dist="38100" dir="5400000" rotWithShape="0">
              <a:scrgbClr r="0" g="0" b="0">
                <a:alpha val="25000"/>
              </a:sc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D9DDCB"/>
                </a:solidFill>
                <a:prstDash val="solid"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462AD4B-E47F-125B-E227-8F28FD30E48A}"/>
              </a:ext>
            </a:extLst>
          </p:cNvPr>
          <p:cNvSpPr txBox="1"/>
          <p:nvPr/>
        </p:nvSpPr>
        <p:spPr>
          <a:xfrm>
            <a:off x="901700" y="1270000"/>
            <a:ext cx="104902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lvl="0"/>
            <a:r>
              <a:rPr lang="en-GB" sz="2400" b="1">
                <a:solidFill>
                  <a:srgbClr val="1B2A4A"/>
                </a:solidFill>
              </a:rPr>
              <a:t>A 7-year-old has been unwell for several weeks. They have lost weight, are extremely tired and their GP thinks they need to see a doctor who specialises in children.</a:t>
            </a:r>
            <a:endParaRPr lang="en-US" sz="2400">
              <a:solidFill>
                <a:srgbClr val="1B2A4A"/>
              </a:solidFill>
            </a:endParaRPr>
          </a:p>
        </p:txBody>
      </p:sp>
      <p:sp>
        <p:nvSpPr>
          <p:cNvPr id="26" name="Slide Number Placeholder 0">
            <a:extLst>
              <a:ext uri="{FF2B5EF4-FFF2-40B4-BE49-F238E27FC236}">
                <a16:creationId xmlns:a16="http://schemas.microsoft.com/office/drawing/2014/main" id="{7CD9C8C0-A0BC-AC36-8012-0DC4096C27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  <p:sp>
        <p:nvSpPr>
          <p:cNvPr id="2" name="Tag">
            <a:extLst>
              <a:ext uri="{FF2B5EF4-FFF2-40B4-BE49-F238E27FC236}">
                <a16:creationId xmlns:a16="http://schemas.microsoft.com/office/drawing/2014/main" id="{DFFBADF4-DEDF-D992-62D9-35DB4B854451}"/>
              </a:ext>
            </a:extLst>
          </p:cNvPr>
          <p:cNvSpPr/>
          <p:nvPr/>
        </p:nvSpPr>
        <p:spPr>
          <a:xfrm>
            <a:off x="7454900" y="444500"/>
            <a:ext cx="4191000" cy="457200"/>
          </a:xfrm>
          <a:prstGeom prst="roundRect">
            <a:avLst>
              <a:gd name="adj" fmla="val 50000"/>
            </a:avLst>
          </a:prstGeom>
          <a:solidFill>
            <a:srgbClr val="005EB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rgbClr val="FFFFFF"/>
                </a:solidFill>
                <a:latin typeface="Arial" panose="020B0604020202020204" pitchFamily="34" charset="0"/>
              </a:rPr>
              <a:t>CASE 1  |  WHO SHOULD SEE THEM?</a:t>
            </a:r>
          </a:p>
        </p:txBody>
      </p:sp>
      <p:sp>
        <p:nvSpPr>
          <p:cNvPr id="5" name="Accent bar">
            <a:extLst>
              <a:ext uri="{FF2B5EF4-FFF2-40B4-BE49-F238E27FC236}">
                <a16:creationId xmlns:a16="http://schemas.microsoft.com/office/drawing/2014/main" id="{B0E6F1DC-99FD-F0DE-0677-11970C114390}"/>
              </a:ext>
            </a:extLst>
          </p:cNvPr>
          <p:cNvSpPr/>
          <p:nvPr/>
        </p:nvSpPr>
        <p:spPr>
          <a:xfrm>
            <a:off x="546100" y="1358900"/>
            <a:ext cx="101600" cy="1092200"/>
          </a:xfrm>
          <a:prstGeom prst="rect">
            <a:avLst/>
          </a:prstGeom>
          <a:solidFill>
            <a:srgbClr val="005EB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ard 1">
            <a:extLst>
              <a:ext uri="{FF2B5EF4-FFF2-40B4-BE49-F238E27FC236}">
                <a16:creationId xmlns:a16="http://schemas.microsoft.com/office/drawing/2014/main" id="{B08F493A-8D58-E5C7-79D6-4AA0EA614259}"/>
              </a:ext>
            </a:extLst>
          </p:cNvPr>
          <p:cNvSpPr/>
          <p:nvPr/>
        </p:nvSpPr>
        <p:spPr>
          <a:xfrm>
            <a:off x="5461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Card stripe 1">
            <a:extLst>
              <a:ext uri="{FF2B5EF4-FFF2-40B4-BE49-F238E27FC236}">
                <a16:creationId xmlns:a16="http://schemas.microsoft.com/office/drawing/2014/main" id="{40CC7A6F-ACD0-8079-C887-EF4E16FC988D}"/>
              </a:ext>
            </a:extLst>
          </p:cNvPr>
          <p:cNvSpPr/>
          <p:nvPr/>
        </p:nvSpPr>
        <p:spPr>
          <a:xfrm>
            <a:off x="698500" y="2819400"/>
            <a:ext cx="1752600" cy="76200"/>
          </a:xfrm>
          <a:prstGeom prst="rect">
            <a:avLst/>
          </a:prstGeom>
          <a:solidFill>
            <a:srgbClr val="D6283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hoto GP" descr="Photo of a young GP">
            <a:extLst>
              <a:ext uri="{FF2B5EF4-FFF2-40B4-BE49-F238E27FC236}">
                <a16:creationId xmlns:a16="http://schemas.microsoft.com/office/drawing/2014/main" id="{E2DB7EE1-7E0E-2C83-F125-793DF7E06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073400"/>
            <a:ext cx="1168400" cy="1168400"/>
          </a:xfrm>
          <a:prstGeom prst="ellipse">
            <a:avLst/>
          </a:prstGeom>
          <a:ln w="50800">
            <a:solidFill>
              <a:srgbClr val="D62839"/>
            </a:solidFill>
          </a:ln>
        </p:spPr>
      </p:pic>
      <p:sp>
        <p:nvSpPr>
          <p:cNvPr id="12" name="Number 1">
            <a:extLst>
              <a:ext uri="{FF2B5EF4-FFF2-40B4-BE49-F238E27FC236}">
                <a16:creationId xmlns:a16="http://schemas.microsoft.com/office/drawing/2014/main" id="{DBC08225-9BFD-50F6-E955-558630C43A36}"/>
              </a:ext>
            </a:extLst>
          </p:cNvPr>
          <p:cNvSpPr/>
          <p:nvPr/>
        </p:nvSpPr>
        <p:spPr>
          <a:xfrm>
            <a:off x="647700" y="2971800"/>
            <a:ext cx="558800" cy="558800"/>
          </a:xfrm>
          <a:prstGeom prst="ellipse">
            <a:avLst/>
          </a:prstGeom>
          <a:solidFill>
            <a:srgbClr val="D62839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945F1A-7123-6FB0-F426-B0AA9F58A883}"/>
              </a:ext>
            </a:extLst>
          </p:cNvPr>
          <p:cNvSpPr txBox="1"/>
          <p:nvPr/>
        </p:nvSpPr>
        <p:spPr>
          <a:xfrm>
            <a:off x="6477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700" b="1">
                <a:solidFill>
                  <a:srgbClr val="1B2A4A"/>
                </a:solidFill>
                <a:latin typeface="Arial" panose="020B0604020202020204" pitchFamily="34" charset="0"/>
              </a:rPr>
              <a:t>GP</a:t>
            </a:r>
          </a:p>
        </p:txBody>
      </p:sp>
      <p:sp>
        <p:nvSpPr>
          <p:cNvPr id="15" name="Card 2">
            <a:extLst>
              <a:ext uri="{FF2B5EF4-FFF2-40B4-BE49-F238E27FC236}">
                <a16:creationId xmlns:a16="http://schemas.microsoft.com/office/drawing/2014/main" id="{F3FF7755-0501-05AB-D704-B4F595048701}"/>
              </a:ext>
            </a:extLst>
          </p:cNvPr>
          <p:cNvSpPr/>
          <p:nvPr/>
        </p:nvSpPr>
        <p:spPr>
          <a:xfrm>
            <a:off x="28067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Card stripe 2">
            <a:extLst>
              <a:ext uri="{FF2B5EF4-FFF2-40B4-BE49-F238E27FC236}">
                <a16:creationId xmlns:a16="http://schemas.microsoft.com/office/drawing/2014/main" id="{25C4F920-10D3-D81A-A944-B4A5416BF8B5}"/>
              </a:ext>
            </a:extLst>
          </p:cNvPr>
          <p:cNvSpPr/>
          <p:nvPr/>
        </p:nvSpPr>
        <p:spPr>
          <a:xfrm>
            <a:off x="2959100" y="2819400"/>
            <a:ext cx="1752600" cy="76200"/>
          </a:xfrm>
          <a:prstGeom prst="rect">
            <a:avLst/>
          </a:prstGeom>
          <a:solidFill>
            <a:srgbClr val="1F5FB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hoto Paediatrician" descr="Photo of a young paediatrician">
            <a:extLst>
              <a:ext uri="{FF2B5EF4-FFF2-40B4-BE49-F238E27FC236}">
                <a16:creationId xmlns:a16="http://schemas.microsoft.com/office/drawing/2014/main" id="{1AB1BC79-47D2-6EA4-3E14-C6EEB4DED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200" y="3073400"/>
            <a:ext cx="1168400" cy="1168400"/>
          </a:xfrm>
          <a:prstGeom prst="ellipse">
            <a:avLst/>
          </a:prstGeom>
          <a:ln w="50800">
            <a:solidFill>
              <a:srgbClr val="1F5FB4"/>
            </a:solidFill>
          </a:ln>
        </p:spPr>
      </p:pic>
      <p:sp>
        <p:nvSpPr>
          <p:cNvPr id="23" name="Number 2">
            <a:extLst>
              <a:ext uri="{FF2B5EF4-FFF2-40B4-BE49-F238E27FC236}">
                <a16:creationId xmlns:a16="http://schemas.microsoft.com/office/drawing/2014/main" id="{6540438A-439F-6759-D81B-A18B443C806F}"/>
              </a:ext>
            </a:extLst>
          </p:cNvPr>
          <p:cNvSpPr/>
          <p:nvPr/>
        </p:nvSpPr>
        <p:spPr>
          <a:xfrm>
            <a:off x="2908300" y="2971800"/>
            <a:ext cx="558800" cy="558800"/>
          </a:xfrm>
          <a:prstGeom prst="ellipse">
            <a:avLst/>
          </a:prstGeom>
          <a:solidFill>
            <a:srgbClr val="1F5FB4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B46F15-D797-0EE8-5E1F-185E06BDED0A}"/>
              </a:ext>
            </a:extLst>
          </p:cNvPr>
          <p:cNvSpPr txBox="1"/>
          <p:nvPr/>
        </p:nvSpPr>
        <p:spPr>
          <a:xfrm>
            <a:off x="29083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700" b="1">
                <a:solidFill>
                  <a:srgbClr val="1B2A4A"/>
                </a:solidFill>
                <a:latin typeface="Arial" panose="020B0604020202020204" pitchFamily="34" charset="0"/>
              </a:rPr>
              <a:t>Paediatrician</a:t>
            </a:r>
          </a:p>
        </p:txBody>
      </p:sp>
      <p:sp>
        <p:nvSpPr>
          <p:cNvPr id="28" name="Card 3">
            <a:extLst>
              <a:ext uri="{FF2B5EF4-FFF2-40B4-BE49-F238E27FC236}">
                <a16:creationId xmlns:a16="http://schemas.microsoft.com/office/drawing/2014/main" id="{9ECBE96D-58D7-FFCF-7BAB-387DC27A4D9B}"/>
              </a:ext>
            </a:extLst>
          </p:cNvPr>
          <p:cNvSpPr/>
          <p:nvPr/>
        </p:nvSpPr>
        <p:spPr>
          <a:xfrm>
            <a:off x="50673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Card stripe 3">
            <a:extLst>
              <a:ext uri="{FF2B5EF4-FFF2-40B4-BE49-F238E27FC236}">
                <a16:creationId xmlns:a16="http://schemas.microsoft.com/office/drawing/2014/main" id="{858370FF-83F8-05B6-C942-0B476744DFB6}"/>
              </a:ext>
            </a:extLst>
          </p:cNvPr>
          <p:cNvSpPr/>
          <p:nvPr/>
        </p:nvSpPr>
        <p:spPr>
          <a:xfrm>
            <a:off x="5219700" y="2819400"/>
            <a:ext cx="1752600" cy="76200"/>
          </a:xfrm>
          <a:prstGeom prst="rect">
            <a:avLst/>
          </a:prstGeom>
          <a:solidFill>
            <a:srgbClr val="1E8A4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hoto Emergency doctor" descr="Photo of a young emergency doctor">
            <a:extLst>
              <a:ext uri="{FF2B5EF4-FFF2-40B4-BE49-F238E27FC236}">
                <a16:creationId xmlns:a16="http://schemas.microsoft.com/office/drawing/2014/main" id="{04AE56BA-DA3A-2572-5A15-ECDE79A15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1800" y="3073400"/>
            <a:ext cx="1168400" cy="1168400"/>
          </a:xfrm>
          <a:prstGeom prst="ellipse">
            <a:avLst/>
          </a:prstGeom>
          <a:ln w="50800">
            <a:solidFill>
              <a:srgbClr val="1E8A4C"/>
            </a:solidFill>
          </a:ln>
        </p:spPr>
      </p:pic>
      <p:sp>
        <p:nvSpPr>
          <p:cNvPr id="35" name="Number 3">
            <a:extLst>
              <a:ext uri="{FF2B5EF4-FFF2-40B4-BE49-F238E27FC236}">
                <a16:creationId xmlns:a16="http://schemas.microsoft.com/office/drawing/2014/main" id="{9104EF9E-7083-A169-49C7-8D44C2D4377F}"/>
              </a:ext>
            </a:extLst>
          </p:cNvPr>
          <p:cNvSpPr/>
          <p:nvPr/>
        </p:nvSpPr>
        <p:spPr>
          <a:xfrm>
            <a:off x="5168900" y="2971800"/>
            <a:ext cx="558800" cy="558800"/>
          </a:xfrm>
          <a:prstGeom prst="ellipse">
            <a:avLst/>
          </a:prstGeom>
          <a:solidFill>
            <a:srgbClr val="1E8A4C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2B5F8C-F2CC-F3BB-031C-024A34749EF9}"/>
              </a:ext>
            </a:extLst>
          </p:cNvPr>
          <p:cNvSpPr txBox="1"/>
          <p:nvPr/>
        </p:nvSpPr>
        <p:spPr>
          <a:xfrm>
            <a:off x="51689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500" b="1">
                <a:solidFill>
                  <a:srgbClr val="1B2A4A"/>
                </a:solidFill>
                <a:latin typeface="Arial" panose="020B0604020202020204" pitchFamily="34" charset="0"/>
              </a:rPr>
              <a:t>Emergency doctor</a:t>
            </a:r>
          </a:p>
        </p:txBody>
      </p:sp>
      <p:sp>
        <p:nvSpPr>
          <p:cNvPr id="38" name="Card 4">
            <a:extLst>
              <a:ext uri="{FF2B5EF4-FFF2-40B4-BE49-F238E27FC236}">
                <a16:creationId xmlns:a16="http://schemas.microsoft.com/office/drawing/2014/main" id="{233DC97F-E583-3373-29AF-8E9F2EC09781}"/>
              </a:ext>
            </a:extLst>
          </p:cNvPr>
          <p:cNvSpPr/>
          <p:nvPr/>
        </p:nvSpPr>
        <p:spPr>
          <a:xfrm>
            <a:off x="6968466" y="6226834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Card stripe 4">
            <a:extLst>
              <a:ext uri="{FF2B5EF4-FFF2-40B4-BE49-F238E27FC236}">
                <a16:creationId xmlns:a16="http://schemas.microsoft.com/office/drawing/2014/main" id="{6203AB5A-BCB4-D7F5-DFEF-DEDCCA80DAF8}"/>
              </a:ext>
            </a:extLst>
          </p:cNvPr>
          <p:cNvSpPr/>
          <p:nvPr/>
        </p:nvSpPr>
        <p:spPr>
          <a:xfrm>
            <a:off x="7480300" y="2819400"/>
            <a:ext cx="1752600" cy="76200"/>
          </a:xfrm>
          <a:prstGeom prst="rect">
            <a:avLst/>
          </a:prstGeom>
          <a:solidFill>
            <a:srgbClr val="F2C12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3" name="Photo Surgeon" descr="Photo of a young surgeon">
            <a:extLst>
              <a:ext uri="{FF2B5EF4-FFF2-40B4-BE49-F238E27FC236}">
                <a16:creationId xmlns:a16="http://schemas.microsoft.com/office/drawing/2014/main" id="{7E11BB19-F0E5-BECF-B4FD-5FB0B617A6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3073400"/>
            <a:ext cx="1168400" cy="1168400"/>
          </a:xfrm>
          <a:prstGeom prst="ellipse">
            <a:avLst/>
          </a:prstGeom>
          <a:ln w="50800">
            <a:solidFill>
              <a:srgbClr val="F2C12E"/>
            </a:solidFill>
          </a:ln>
        </p:spPr>
      </p:pic>
      <p:sp>
        <p:nvSpPr>
          <p:cNvPr id="45" name="Number 4">
            <a:extLst>
              <a:ext uri="{FF2B5EF4-FFF2-40B4-BE49-F238E27FC236}">
                <a16:creationId xmlns:a16="http://schemas.microsoft.com/office/drawing/2014/main" id="{9D9C5832-704A-C2D4-8FB7-53515615E99E}"/>
              </a:ext>
            </a:extLst>
          </p:cNvPr>
          <p:cNvSpPr/>
          <p:nvPr/>
        </p:nvSpPr>
        <p:spPr>
          <a:xfrm>
            <a:off x="7429500" y="2971800"/>
            <a:ext cx="558800" cy="558800"/>
          </a:xfrm>
          <a:prstGeom prst="ellipse">
            <a:avLst/>
          </a:prstGeom>
          <a:solidFill>
            <a:srgbClr val="F2C12E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1B2A4A"/>
                </a:solidFill>
                <a:latin typeface="Arial" panose="020B0604020202020204" pitchFamily="34" charset="0"/>
              </a:rPr>
              <a:t>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4702432-C718-3C85-BB9D-8D91B92EAB50}"/>
              </a:ext>
            </a:extLst>
          </p:cNvPr>
          <p:cNvSpPr txBox="1"/>
          <p:nvPr/>
        </p:nvSpPr>
        <p:spPr>
          <a:xfrm>
            <a:off x="74295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700" b="1">
                <a:solidFill>
                  <a:srgbClr val="1B2A4A"/>
                </a:solidFill>
                <a:latin typeface="Arial" panose="020B0604020202020204" pitchFamily="34" charset="0"/>
              </a:rPr>
              <a:t>Surgeon</a:t>
            </a:r>
          </a:p>
        </p:txBody>
      </p:sp>
      <p:sp>
        <p:nvSpPr>
          <p:cNvPr id="47" name="Card 5">
            <a:extLst>
              <a:ext uri="{FF2B5EF4-FFF2-40B4-BE49-F238E27FC236}">
                <a16:creationId xmlns:a16="http://schemas.microsoft.com/office/drawing/2014/main" id="{E26D9671-B3CA-A4F7-D98D-ABDAD5FF16EC}"/>
              </a:ext>
            </a:extLst>
          </p:cNvPr>
          <p:cNvSpPr/>
          <p:nvPr/>
        </p:nvSpPr>
        <p:spPr>
          <a:xfrm>
            <a:off x="95885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Card stripe 5">
            <a:extLst>
              <a:ext uri="{FF2B5EF4-FFF2-40B4-BE49-F238E27FC236}">
                <a16:creationId xmlns:a16="http://schemas.microsoft.com/office/drawing/2014/main" id="{2B37ADE8-092E-E01B-441B-511C8962C663}"/>
              </a:ext>
            </a:extLst>
          </p:cNvPr>
          <p:cNvSpPr/>
          <p:nvPr/>
        </p:nvSpPr>
        <p:spPr>
          <a:xfrm>
            <a:off x="9740900" y="2819400"/>
            <a:ext cx="1752600" cy="76200"/>
          </a:xfrm>
          <a:prstGeom prst="rect">
            <a:avLst/>
          </a:prstGeom>
          <a:solidFill>
            <a:srgbClr val="6B4C9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0" name="Photo Radiologist" descr="Photo of a young radiologist">
            <a:extLst>
              <a:ext uri="{FF2B5EF4-FFF2-40B4-BE49-F238E27FC236}">
                <a16:creationId xmlns:a16="http://schemas.microsoft.com/office/drawing/2014/main" id="{9E1AA760-D925-FF42-06B2-680DAF8894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3000" y="3073400"/>
            <a:ext cx="1168400" cy="1168400"/>
          </a:xfrm>
          <a:prstGeom prst="ellipse">
            <a:avLst/>
          </a:prstGeom>
          <a:ln w="50800">
            <a:solidFill>
              <a:srgbClr val="6B4C93"/>
            </a:solidFill>
          </a:ln>
        </p:spPr>
      </p:pic>
      <p:sp>
        <p:nvSpPr>
          <p:cNvPr id="51" name="Number 5">
            <a:extLst>
              <a:ext uri="{FF2B5EF4-FFF2-40B4-BE49-F238E27FC236}">
                <a16:creationId xmlns:a16="http://schemas.microsoft.com/office/drawing/2014/main" id="{C9BB62BE-F5E8-8A44-4ACF-359491124804}"/>
              </a:ext>
            </a:extLst>
          </p:cNvPr>
          <p:cNvSpPr/>
          <p:nvPr/>
        </p:nvSpPr>
        <p:spPr>
          <a:xfrm>
            <a:off x="9690100" y="2971800"/>
            <a:ext cx="558800" cy="558800"/>
          </a:xfrm>
          <a:prstGeom prst="ellipse">
            <a:avLst/>
          </a:prstGeom>
          <a:solidFill>
            <a:srgbClr val="6B4C93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5012CBE-B830-8BF3-A627-13F3C2B6808D}"/>
              </a:ext>
            </a:extLst>
          </p:cNvPr>
          <p:cNvSpPr txBox="1"/>
          <p:nvPr/>
        </p:nvSpPr>
        <p:spPr>
          <a:xfrm>
            <a:off x="96901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700" b="1">
                <a:solidFill>
                  <a:srgbClr val="1B2A4A"/>
                </a:solidFill>
                <a:latin typeface="Arial" panose="020B0604020202020204" pitchFamily="34" charset="0"/>
              </a:rPr>
              <a:t>Radiologist</a:t>
            </a:r>
          </a:p>
        </p:txBody>
      </p:sp>
      <p:sp>
        <p:nvSpPr>
          <p:cNvPr id="3" name="Role 1">
            <a:extLst>
              <a:ext uri="{FF2B5EF4-FFF2-40B4-BE49-F238E27FC236}">
                <a16:creationId xmlns:a16="http://schemas.microsoft.com/office/drawing/2014/main" id="{7AADEC06-DBD8-546D-1C16-90B51EABE1DE}"/>
              </a:ext>
            </a:extLst>
          </p:cNvPr>
          <p:cNvSpPr txBox="1"/>
          <p:nvPr/>
        </p:nvSpPr>
        <p:spPr>
          <a:xfrm>
            <a:off x="6223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Often the first doctor you see; treats lots of problems</a:t>
            </a:r>
          </a:p>
        </p:txBody>
      </p:sp>
      <p:sp>
        <p:nvSpPr>
          <p:cNvPr id="10" name="Role 2">
            <a:extLst>
              <a:ext uri="{FF2B5EF4-FFF2-40B4-BE49-F238E27FC236}">
                <a16:creationId xmlns:a16="http://schemas.microsoft.com/office/drawing/2014/main" id="{2B10AD4C-EA86-1F16-3E19-0EA99F29F152}"/>
              </a:ext>
            </a:extLst>
          </p:cNvPr>
          <p:cNvSpPr txBox="1"/>
          <p:nvPr/>
        </p:nvSpPr>
        <p:spPr>
          <a:xfrm>
            <a:off x="28829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Treats babies, children and young people</a:t>
            </a:r>
          </a:p>
        </p:txBody>
      </p:sp>
      <p:sp>
        <p:nvSpPr>
          <p:cNvPr id="14" name="Role 3">
            <a:extLst>
              <a:ext uri="{FF2B5EF4-FFF2-40B4-BE49-F238E27FC236}">
                <a16:creationId xmlns:a16="http://schemas.microsoft.com/office/drawing/2014/main" id="{10024280-3F52-56EE-E559-2FDBFD620728}"/>
              </a:ext>
            </a:extLst>
          </p:cNvPr>
          <p:cNvSpPr txBox="1"/>
          <p:nvPr/>
        </p:nvSpPr>
        <p:spPr>
          <a:xfrm>
            <a:off x="51435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Treats people suddenly very ill or badly injured</a:t>
            </a:r>
          </a:p>
        </p:txBody>
      </p:sp>
      <p:sp>
        <p:nvSpPr>
          <p:cNvPr id="16" name="Role 4">
            <a:extLst>
              <a:ext uri="{FF2B5EF4-FFF2-40B4-BE49-F238E27FC236}">
                <a16:creationId xmlns:a16="http://schemas.microsoft.com/office/drawing/2014/main" id="{E314A68F-98FE-41AC-1F02-E0010D3B82B9}"/>
              </a:ext>
            </a:extLst>
          </p:cNvPr>
          <p:cNvSpPr txBox="1"/>
          <p:nvPr/>
        </p:nvSpPr>
        <p:spPr>
          <a:xfrm>
            <a:off x="74041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Treats some problems by doing operations</a:t>
            </a:r>
          </a:p>
        </p:txBody>
      </p:sp>
      <p:sp>
        <p:nvSpPr>
          <p:cNvPr id="18" name="Role 5">
            <a:extLst>
              <a:ext uri="{FF2B5EF4-FFF2-40B4-BE49-F238E27FC236}">
                <a16:creationId xmlns:a16="http://schemas.microsoft.com/office/drawing/2014/main" id="{856CBC5D-72AD-2A6C-52FC-A837A9C0C450}"/>
              </a:ext>
            </a:extLst>
          </p:cNvPr>
          <p:cNvSpPr txBox="1"/>
          <p:nvPr/>
        </p:nvSpPr>
        <p:spPr>
          <a:xfrm>
            <a:off x="96647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Uses X-rays and scans to find what is wrong</a:t>
            </a:r>
          </a:p>
        </p:txBody>
      </p:sp>
    </p:spTree>
    <p:extLst>
      <p:ext uri="{BB962C8B-B14F-4D97-AF65-F5344CB8AC3E}">
        <p14:creationId xmlns:p14="http://schemas.microsoft.com/office/powerpoint/2010/main" val="1209597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552695-90DF-3AD7-B081-C9E2ECFEC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A4CE1677-7F7E-E3CE-6678-DE8ED28DD187}"/>
              </a:ext>
            </a:extLst>
          </p:cNvPr>
          <p:cNvSpPr txBox="1"/>
          <p:nvPr/>
        </p:nvSpPr>
        <p:spPr>
          <a:xfrm>
            <a:off x="546099" y="317500"/>
            <a:ext cx="11099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B2A4A"/>
                </a:solidFill>
                <a:latin typeface="Arial" pitchFamily="34" charset="0"/>
                <a:cs typeface="Arial" pitchFamily="34" charset="-120"/>
              </a:rPr>
              <a:t>Meet some doctors</a:t>
            </a:r>
            <a:endParaRPr lang="en-US" sz="360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79BA9150-C772-C299-4562-260A22F68D51}"/>
              </a:ext>
            </a:extLst>
          </p:cNvPr>
          <p:cNvSpPr/>
          <p:nvPr/>
        </p:nvSpPr>
        <p:spPr>
          <a:xfrm>
            <a:off x="546100" y="1206500"/>
            <a:ext cx="11099800" cy="13970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noFill/>
            <a:prstDash val="solid"/>
          </a:ln>
          <a:effectLst>
            <a:outerShdw blurRad="127000" dist="38100" dir="5400000" rotWithShape="0">
              <a:scrgbClr r="0" g="0" b="0">
                <a:alpha val="25000"/>
              </a:sc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D9DDCB"/>
                </a:solidFill>
                <a:prstDash val="solid"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A016D6FD-CEEF-44F5-914D-3FCC038B6E18}"/>
              </a:ext>
            </a:extLst>
          </p:cNvPr>
          <p:cNvSpPr txBox="1"/>
          <p:nvPr/>
        </p:nvSpPr>
        <p:spPr>
          <a:xfrm>
            <a:off x="901700" y="1270000"/>
            <a:ext cx="104902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2400" b="1">
                <a:solidFill>
                  <a:srgbClr val="1B2A4A"/>
                </a:solidFill>
              </a:rPr>
              <a:t>A 27-year-old arrives at hospital after falling from a bike. They are confused, have been sick and may have injured their head. Who would probably see them first?</a:t>
            </a:r>
            <a:endParaRPr lang="en-US" sz="2400">
              <a:solidFill>
                <a:srgbClr val="1B2A4A"/>
              </a:solidFill>
            </a:endParaRPr>
          </a:p>
        </p:txBody>
      </p:sp>
      <p:sp>
        <p:nvSpPr>
          <p:cNvPr id="26" name="Slide Number Placeholder 0">
            <a:extLst>
              <a:ext uri="{FF2B5EF4-FFF2-40B4-BE49-F238E27FC236}">
                <a16:creationId xmlns:a16="http://schemas.microsoft.com/office/drawing/2014/main" id="{3B88D878-2E7C-5DFF-6955-F9B144FB791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  <p:sp>
        <p:nvSpPr>
          <p:cNvPr id="2" name="Tag">
            <a:extLst>
              <a:ext uri="{FF2B5EF4-FFF2-40B4-BE49-F238E27FC236}">
                <a16:creationId xmlns:a16="http://schemas.microsoft.com/office/drawing/2014/main" id="{0F781AEE-3917-09AA-1A55-36DC2E25FCD8}"/>
              </a:ext>
            </a:extLst>
          </p:cNvPr>
          <p:cNvSpPr/>
          <p:nvPr/>
        </p:nvSpPr>
        <p:spPr>
          <a:xfrm>
            <a:off x="7454900" y="444500"/>
            <a:ext cx="4191000" cy="457200"/>
          </a:xfrm>
          <a:prstGeom prst="roundRect">
            <a:avLst>
              <a:gd name="adj" fmla="val 50000"/>
            </a:avLst>
          </a:prstGeom>
          <a:solidFill>
            <a:srgbClr val="005EB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rgbClr val="FFFFFF"/>
                </a:solidFill>
                <a:latin typeface="Arial" panose="020B0604020202020204" pitchFamily="34" charset="0"/>
              </a:rPr>
              <a:t>CASE 2  |  WHO SHOULD SEE THEM?</a:t>
            </a:r>
          </a:p>
        </p:txBody>
      </p:sp>
      <p:sp>
        <p:nvSpPr>
          <p:cNvPr id="5" name="Accent bar">
            <a:extLst>
              <a:ext uri="{FF2B5EF4-FFF2-40B4-BE49-F238E27FC236}">
                <a16:creationId xmlns:a16="http://schemas.microsoft.com/office/drawing/2014/main" id="{EE98B481-5F47-246B-98C1-A57771D51775}"/>
              </a:ext>
            </a:extLst>
          </p:cNvPr>
          <p:cNvSpPr/>
          <p:nvPr/>
        </p:nvSpPr>
        <p:spPr>
          <a:xfrm>
            <a:off x="546100" y="1358900"/>
            <a:ext cx="101600" cy="1092200"/>
          </a:xfrm>
          <a:prstGeom prst="rect">
            <a:avLst/>
          </a:prstGeom>
          <a:solidFill>
            <a:srgbClr val="005EB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ard 1">
            <a:extLst>
              <a:ext uri="{FF2B5EF4-FFF2-40B4-BE49-F238E27FC236}">
                <a16:creationId xmlns:a16="http://schemas.microsoft.com/office/drawing/2014/main" id="{71D29DBF-CF73-92DE-B24B-AB4C3DB591D6}"/>
              </a:ext>
            </a:extLst>
          </p:cNvPr>
          <p:cNvSpPr/>
          <p:nvPr/>
        </p:nvSpPr>
        <p:spPr>
          <a:xfrm>
            <a:off x="5461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Card stripe 1">
            <a:extLst>
              <a:ext uri="{FF2B5EF4-FFF2-40B4-BE49-F238E27FC236}">
                <a16:creationId xmlns:a16="http://schemas.microsoft.com/office/drawing/2014/main" id="{F465CFDC-422F-C13C-D073-B1435348414E}"/>
              </a:ext>
            </a:extLst>
          </p:cNvPr>
          <p:cNvSpPr/>
          <p:nvPr/>
        </p:nvSpPr>
        <p:spPr>
          <a:xfrm>
            <a:off x="698500" y="2819400"/>
            <a:ext cx="1752600" cy="76200"/>
          </a:xfrm>
          <a:prstGeom prst="rect">
            <a:avLst/>
          </a:prstGeom>
          <a:solidFill>
            <a:srgbClr val="D6283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hoto GP" descr="Photo of a young GP">
            <a:extLst>
              <a:ext uri="{FF2B5EF4-FFF2-40B4-BE49-F238E27FC236}">
                <a16:creationId xmlns:a16="http://schemas.microsoft.com/office/drawing/2014/main" id="{45D2018D-8799-7C87-40B7-5B286CAD4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073400"/>
            <a:ext cx="1168400" cy="1168400"/>
          </a:xfrm>
          <a:prstGeom prst="ellipse">
            <a:avLst/>
          </a:prstGeom>
          <a:ln w="50800">
            <a:solidFill>
              <a:srgbClr val="D62839"/>
            </a:solidFill>
          </a:ln>
        </p:spPr>
      </p:pic>
      <p:sp>
        <p:nvSpPr>
          <p:cNvPr id="12" name="Number 1">
            <a:extLst>
              <a:ext uri="{FF2B5EF4-FFF2-40B4-BE49-F238E27FC236}">
                <a16:creationId xmlns:a16="http://schemas.microsoft.com/office/drawing/2014/main" id="{83DF28FE-A1EE-D73A-1A40-E0EC585E8F00}"/>
              </a:ext>
            </a:extLst>
          </p:cNvPr>
          <p:cNvSpPr/>
          <p:nvPr/>
        </p:nvSpPr>
        <p:spPr>
          <a:xfrm>
            <a:off x="647700" y="2971800"/>
            <a:ext cx="558800" cy="558800"/>
          </a:xfrm>
          <a:prstGeom prst="ellipse">
            <a:avLst/>
          </a:prstGeom>
          <a:solidFill>
            <a:srgbClr val="D62839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632BC5-5E17-1A84-EEFF-8512B2124899}"/>
              </a:ext>
            </a:extLst>
          </p:cNvPr>
          <p:cNvSpPr txBox="1"/>
          <p:nvPr/>
        </p:nvSpPr>
        <p:spPr>
          <a:xfrm>
            <a:off x="6477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700" b="1">
                <a:solidFill>
                  <a:srgbClr val="1B2A4A"/>
                </a:solidFill>
                <a:latin typeface="Arial" panose="020B0604020202020204" pitchFamily="34" charset="0"/>
              </a:rPr>
              <a:t>GP</a:t>
            </a:r>
          </a:p>
        </p:txBody>
      </p:sp>
      <p:sp>
        <p:nvSpPr>
          <p:cNvPr id="15" name="Card 2">
            <a:extLst>
              <a:ext uri="{FF2B5EF4-FFF2-40B4-BE49-F238E27FC236}">
                <a16:creationId xmlns:a16="http://schemas.microsoft.com/office/drawing/2014/main" id="{F8BDCA57-B1E3-5126-279E-5A5F81275AC8}"/>
              </a:ext>
            </a:extLst>
          </p:cNvPr>
          <p:cNvSpPr/>
          <p:nvPr/>
        </p:nvSpPr>
        <p:spPr>
          <a:xfrm>
            <a:off x="28067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Card stripe 2">
            <a:extLst>
              <a:ext uri="{FF2B5EF4-FFF2-40B4-BE49-F238E27FC236}">
                <a16:creationId xmlns:a16="http://schemas.microsoft.com/office/drawing/2014/main" id="{C17669E7-333B-DBD2-7611-8B5E7DEF5352}"/>
              </a:ext>
            </a:extLst>
          </p:cNvPr>
          <p:cNvSpPr/>
          <p:nvPr/>
        </p:nvSpPr>
        <p:spPr>
          <a:xfrm>
            <a:off x="2959100" y="2819400"/>
            <a:ext cx="1752600" cy="76200"/>
          </a:xfrm>
          <a:prstGeom prst="rect">
            <a:avLst/>
          </a:prstGeom>
          <a:solidFill>
            <a:srgbClr val="1F5FB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hoto Paediatrician" descr="Photo of a young paediatrician">
            <a:extLst>
              <a:ext uri="{FF2B5EF4-FFF2-40B4-BE49-F238E27FC236}">
                <a16:creationId xmlns:a16="http://schemas.microsoft.com/office/drawing/2014/main" id="{7CEBEFC9-CD5E-299B-53B1-F1F727350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200" y="3073400"/>
            <a:ext cx="1168400" cy="1168400"/>
          </a:xfrm>
          <a:prstGeom prst="ellipse">
            <a:avLst/>
          </a:prstGeom>
          <a:ln w="50800">
            <a:solidFill>
              <a:srgbClr val="1F5FB4"/>
            </a:solidFill>
          </a:ln>
        </p:spPr>
      </p:pic>
      <p:sp>
        <p:nvSpPr>
          <p:cNvPr id="23" name="Number 2">
            <a:extLst>
              <a:ext uri="{FF2B5EF4-FFF2-40B4-BE49-F238E27FC236}">
                <a16:creationId xmlns:a16="http://schemas.microsoft.com/office/drawing/2014/main" id="{01C9E04D-362F-9A26-3E25-BE27295CCEE7}"/>
              </a:ext>
            </a:extLst>
          </p:cNvPr>
          <p:cNvSpPr/>
          <p:nvPr/>
        </p:nvSpPr>
        <p:spPr>
          <a:xfrm>
            <a:off x="2908300" y="2971800"/>
            <a:ext cx="558800" cy="558800"/>
          </a:xfrm>
          <a:prstGeom prst="ellipse">
            <a:avLst/>
          </a:prstGeom>
          <a:solidFill>
            <a:srgbClr val="1F5FB4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0905C9-053B-A20E-C72E-769349D13BCC}"/>
              </a:ext>
            </a:extLst>
          </p:cNvPr>
          <p:cNvSpPr txBox="1"/>
          <p:nvPr/>
        </p:nvSpPr>
        <p:spPr>
          <a:xfrm>
            <a:off x="29083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700" b="1">
                <a:solidFill>
                  <a:srgbClr val="1B2A4A"/>
                </a:solidFill>
                <a:latin typeface="Arial" panose="020B0604020202020204" pitchFamily="34" charset="0"/>
              </a:rPr>
              <a:t>Paediatrician</a:t>
            </a:r>
          </a:p>
        </p:txBody>
      </p:sp>
      <p:sp>
        <p:nvSpPr>
          <p:cNvPr id="28" name="Card 3">
            <a:extLst>
              <a:ext uri="{FF2B5EF4-FFF2-40B4-BE49-F238E27FC236}">
                <a16:creationId xmlns:a16="http://schemas.microsoft.com/office/drawing/2014/main" id="{F11919CE-5A97-AF35-E9C7-2D08485CDFCF}"/>
              </a:ext>
            </a:extLst>
          </p:cNvPr>
          <p:cNvSpPr/>
          <p:nvPr/>
        </p:nvSpPr>
        <p:spPr>
          <a:xfrm>
            <a:off x="50673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Card stripe 3">
            <a:extLst>
              <a:ext uri="{FF2B5EF4-FFF2-40B4-BE49-F238E27FC236}">
                <a16:creationId xmlns:a16="http://schemas.microsoft.com/office/drawing/2014/main" id="{F5FAB9E5-A7C8-0BB5-FB81-8C8B334DD5E4}"/>
              </a:ext>
            </a:extLst>
          </p:cNvPr>
          <p:cNvSpPr/>
          <p:nvPr/>
        </p:nvSpPr>
        <p:spPr>
          <a:xfrm>
            <a:off x="5219700" y="2819400"/>
            <a:ext cx="1752600" cy="76200"/>
          </a:xfrm>
          <a:prstGeom prst="rect">
            <a:avLst/>
          </a:prstGeom>
          <a:solidFill>
            <a:srgbClr val="1E8A4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hoto Emergency doctor" descr="Photo of a young emergency doctor">
            <a:extLst>
              <a:ext uri="{FF2B5EF4-FFF2-40B4-BE49-F238E27FC236}">
                <a16:creationId xmlns:a16="http://schemas.microsoft.com/office/drawing/2014/main" id="{EE75A5A9-5125-5FFA-D364-23DCAA589B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1800" y="3073400"/>
            <a:ext cx="1168400" cy="1168400"/>
          </a:xfrm>
          <a:prstGeom prst="ellipse">
            <a:avLst/>
          </a:prstGeom>
          <a:ln w="50800">
            <a:solidFill>
              <a:srgbClr val="1E8A4C"/>
            </a:solidFill>
          </a:ln>
        </p:spPr>
      </p:pic>
      <p:sp>
        <p:nvSpPr>
          <p:cNvPr id="35" name="Number 3">
            <a:extLst>
              <a:ext uri="{FF2B5EF4-FFF2-40B4-BE49-F238E27FC236}">
                <a16:creationId xmlns:a16="http://schemas.microsoft.com/office/drawing/2014/main" id="{A9D74A17-BFB1-66E0-1296-0B4F0028C3F3}"/>
              </a:ext>
            </a:extLst>
          </p:cNvPr>
          <p:cNvSpPr/>
          <p:nvPr/>
        </p:nvSpPr>
        <p:spPr>
          <a:xfrm>
            <a:off x="5168900" y="2971800"/>
            <a:ext cx="558800" cy="558800"/>
          </a:xfrm>
          <a:prstGeom prst="ellipse">
            <a:avLst/>
          </a:prstGeom>
          <a:solidFill>
            <a:srgbClr val="1E8A4C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9C17A6C-11D5-F288-A72F-A41EDD4B47A9}"/>
              </a:ext>
            </a:extLst>
          </p:cNvPr>
          <p:cNvSpPr txBox="1"/>
          <p:nvPr/>
        </p:nvSpPr>
        <p:spPr>
          <a:xfrm>
            <a:off x="51689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500" b="1">
                <a:solidFill>
                  <a:srgbClr val="1B2A4A"/>
                </a:solidFill>
                <a:latin typeface="Arial" panose="020B0604020202020204" pitchFamily="34" charset="0"/>
              </a:rPr>
              <a:t>Emergency doctor</a:t>
            </a:r>
          </a:p>
        </p:txBody>
      </p:sp>
      <p:sp>
        <p:nvSpPr>
          <p:cNvPr id="38" name="Card 4">
            <a:extLst>
              <a:ext uri="{FF2B5EF4-FFF2-40B4-BE49-F238E27FC236}">
                <a16:creationId xmlns:a16="http://schemas.microsoft.com/office/drawing/2014/main" id="{C81A96E5-D64F-6216-32B6-C498609A41DD}"/>
              </a:ext>
            </a:extLst>
          </p:cNvPr>
          <p:cNvSpPr/>
          <p:nvPr/>
        </p:nvSpPr>
        <p:spPr>
          <a:xfrm>
            <a:off x="73279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Card stripe 4">
            <a:extLst>
              <a:ext uri="{FF2B5EF4-FFF2-40B4-BE49-F238E27FC236}">
                <a16:creationId xmlns:a16="http://schemas.microsoft.com/office/drawing/2014/main" id="{EC6BF4C2-919A-26EA-9F3A-308DBDA05F85}"/>
              </a:ext>
            </a:extLst>
          </p:cNvPr>
          <p:cNvSpPr/>
          <p:nvPr/>
        </p:nvSpPr>
        <p:spPr>
          <a:xfrm>
            <a:off x="7480300" y="2819400"/>
            <a:ext cx="1752600" cy="76200"/>
          </a:xfrm>
          <a:prstGeom prst="rect">
            <a:avLst/>
          </a:prstGeom>
          <a:solidFill>
            <a:srgbClr val="F2C12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3" name="Photo Surgeon" descr="Photo of a young surgeon">
            <a:extLst>
              <a:ext uri="{FF2B5EF4-FFF2-40B4-BE49-F238E27FC236}">
                <a16:creationId xmlns:a16="http://schemas.microsoft.com/office/drawing/2014/main" id="{B986F4D4-D7F9-ABAA-069A-8E8ED00A31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3073400"/>
            <a:ext cx="1168400" cy="1168400"/>
          </a:xfrm>
          <a:prstGeom prst="ellipse">
            <a:avLst/>
          </a:prstGeom>
          <a:ln w="50800">
            <a:solidFill>
              <a:srgbClr val="F2C12E"/>
            </a:solidFill>
          </a:ln>
        </p:spPr>
      </p:pic>
      <p:sp>
        <p:nvSpPr>
          <p:cNvPr id="45" name="Number 4">
            <a:extLst>
              <a:ext uri="{FF2B5EF4-FFF2-40B4-BE49-F238E27FC236}">
                <a16:creationId xmlns:a16="http://schemas.microsoft.com/office/drawing/2014/main" id="{8EE8BEBF-7C0D-2B4E-2EBA-A458ADC987B8}"/>
              </a:ext>
            </a:extLst>
          </p:cNvPr>
          <p:cNvSpPr/>
          <p:nvPr/>
        </p:nvSpPr>
        <p:spPr>
          <a:xfrm>
            <a:off x="7429500" y="2971800"/>
            <a:ext cx="558800" cy="558800"/>
          </a:xfrm>
          <a:prstGeom prst="ellipse">
            <a:avLst/>
          </a:prstGeom>
          <a:solidFill>
            <a:srgbClr val="F2C12E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1B2A4A"/>
                </a:solidFill>
                <a:latin typeface="Arial" panose="020B0604020202020204" pitchFamily="34" charset="0"/>
              </a:rPr>
              <a:t>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E42081A-E42B-5BA1-642B-FF81568C9D19}"/>
              </a:ext>
            </a:extLst>
          </p:cNvPr>
          <p:cNvSpPr txBox="1"/>
          <p:nvPr/>
        </p:nvSpPr>
        <p:spPr>
          <a:xfrm>
            <a:off x="74295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700" b="1">
                <a:solidFill>
                  <a:srgbClr val="1B2A4A"/>
                </a:solidFill>
                <a:latin typeface="Arial" panose="020B0604020202020204" pitchFamily="34" charset="0"/>
              </a:rPr>
              <a:t>Surgeon</a:t>
            </a:r>
          </a:p>
        </p:txBody>
      </p:sp>
      <p:sp>
        <p:nvSpPr>
          <p:cNvPr id="47" name="Card 5">
            <a:extLst>
              <a:ext uri="{FF2B5EF4-FFF2-40B4-BE49-F238E27FC236}">
                <a16:creationId xmlns:a16="http://schemas.microsoft.com/office/drawing/2014/main" id="{F9B3168B-7BB8-6D2D-D297-C5D35373E5B3}"/>
              </a:ext>
            </a:extLst>
          </p:cNvPr>
          <p:cNvSpPr/>
          <p:nvPr/>
        </p:nvSpPr>
        <p:spPr>
          <a:xfrm>
            <a:off x="95885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Card stripe 5">
            <a:extLst>
              <a:ext uri="{FF2B5EF4-FFF2-40B4-BE49-F238E27FC236}">
                <a16:creationId xmlns:a16="http://schemas.microsoft.com/office/drawing/2014/main" id="{39771826-DC1F-6215-12D4-F73751153933}"/>
              </a:ext>
            </a:extLst>
          </p:cNvPr>
          <p:cNvSpPr/>
          <p:nvPr/>
        </p:nvSpPr>
        <p:spPr>
          <a:xfrm>
            <a:off x="9740900" y="2819400"/>
            <a:ext cx="1752600" cy="76200"/>
          </a:xfrm>
          <a:prstGeom prst="rect">
            <a:avLst/>
          </a:prstGeom>
          <a:solidFill>
            <a:srgbClr val="6B4C9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0" name="Photo Radiologist" descr="Photo of a young radiologist">
            <a:extLst>
              <a:ext uri="{FF2B5EF4-FFF2-40B4-BE49-F238E27FC236}">
                <a16:creationId xmlns:a16="http://schemas.microsoft.com/office/drawing/2014/main" id="{CD1B69C2-1305-C941-13C6-E84A83546F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3000" y="3073400"/>
            <a:ext cx="1168400" cy="1168400"/>
          </a:xfrm>
          <a:prstGeom prst="ellipse">
            <a:avLst/>
          </a:prstGeom>
          <a:ln w="50800">
            <a:solidFill>
              <a:srgbClr val="6B4C93"/>
            </a:solidFill>
          </a:ln>
        </p:spPr>
      </p:pic>
      <p:sp>
        <p:nvSpPr>
          <p:cNvPr id="51" name="Number 5">
            <a:extLst>
              <a:ext uri="{FF2B5EF4-FFF2-40B4-BE49-F238E27FC236}">
                <a16:creationId xmlns:a16="http://schemas.microsoft.com/office/drawing/2014/main" id="{AB913778-45F9-3700-0892-7A5492CAD685}"/>
              </a:ext>
            </a:extLst>
          </p:cNvPr>
          <p:cNvSpPr/>
          <p:nvPr/>
        </p:nvSpPr>
        <p:spPr>
          <a:xfrm>
            <a:off x="9690100" y="2971800"/>
            <a:ext cx="558800" cy="558800"/>
          </a:xfrm>
          <a:prstGeom prst="ellipse">
            <a:avLst/>
          </a:prstGeom>
          <a:solidFill>
            <a:srgbClr val="6B4C93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27A287D-DAEF-13D3-F9FA-7E8099259431}"/>
              </a:ext>
            </a:extLst>
          </p:cNvPr>
          <p:cNvSpPr txBox="1"/>
          <p:nvPr/>
        </p:nvSpPr>
        <p:spPr>
          <a:xfrm>
            <a:off x="96901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700" b="1">
                <a:solidFill>
                  <a:srgbClr val="1B2A4A"/>
                </a:solidFill>
                <a:latin typeface="Arial" panose="020B0604020202020204" pitchFamily="34" charset="0"/>
              </a:rPr>
              <a:t>Radiologist</a:t>
            </a:r>
          </a:p>
        </p:txBody>
      </p:sp>
      <p:sp>
        <p:nvSpPr>
          <p:cNvPr id="3" name="Role 1">
            <a:extLst>
              <a:ext uri="{FF2B5EF4-FFF2-40B4-BE49-F238E27FC236}">
                <a16:creationId xmlns:a16="http://schemas.microsoft.com/office/drawing/2014/main" id="{50D80D52-5924-F845-F496-6D505FE3F742}"/>
              </a:ext>
            </a:extLst>
          </p:cNvPr>
          <p:cNvSpPr txBox="1"/>
          <p:nvPr/>
        </p:nvSpPr>
        <p:spPr>
          <a:xfrm>
            <a:off x="6223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Often the first doctor you see; treats lots of problems</a:t>
            </a:r>
          </a:p>
        </p:txBody>
      </p:sp>
      <p:sp>
        <p:nvSpPr>
          <p:cNvPr id="10" name="Role 2">
            <a:extLst>
              <a:ext uri="{FF2B5EF4-FFF2-40B4-BE49-F238E27FC236}">
                <a16:creationId xmlns:a16="http://schemas.microsoft.com/office/drawing/2014/main" id="{BB0ED36B-3BC9-571C-079D-71722CB84044}"/>
              </a:ext>
            </a:extLst>
          </p:cNvPr>
          <p:cNvSpPr txBox="1"/>
          <p:nvPr/>
        </p:nvSpPr>
        <p:spPr>
          <a:xfrm>
            <a:off x="28829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Treats babies, children and young people</a:t>
            </a:r>
          </a:p>
        </p:txBody>
      </p:sp>
      <p:sp>
        <p:nvSpPr>
          <p:cNvPr id="14" name="Role 3">
            <a:extLst>
              <a:ext uri="{FF2B5EF4-FFF2-40B4-BE49-F238E27FC236}">
                <a16:creationId xmlns:a16="http://schemas.microsoft.com/office/drawing/2014/main" id="{E1CA5690-A6F4-DB55-138C-A634C1FE4E1D}"/>
              </a:ext>
            </a:extLst>
          </p:cNvPr>
          <p:cNvSpPr txBox="1"/>
          <p:nvPr/>
        </p:nvSpPr>
        <p:spPr>
          <a:xfrm>
            <a:off x="51435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Treats people suddenly very ill or badly injured</a:t>
            </a:r>
          </a:p>
        </p:txBody>
      </p:sp>
      <p:sp>
        <p:nvSpPr>
          <p:cNvPr id="16" name="Role 4">
            <a:extLst>
              <a:ext uri="{FF2B5EF4-FFF2-40B4-BE49-F238E27FC236}">
                <a16:creationId xmlns:a16="http://schemas.microsoft.com/office/drawing/2014/main" id="{55A63981-5F7B-8794-7846-E12286F6BDF1}"/>
              </a:ext>
            </a:extLst>
          </p:cNvPr>
          <p:cNvSpPr txBox="1"/>
          <p:nvPr/>
        </p:nvSpPr>
        <p:spPr>
          <a:xfrm>
            <a:off x="74041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Treats some problems by doing operations</a:t>
            </a:r>
          </a:p>
        </p:txBody>
      </p:sp>
      <p:sp>
        <p:nvSpPr>
          <p:cNvPr id="18" name="Role 5">
            <a:extLst>
              <a:ext uri="{FF2B5EF4-FFF2-40B4-BE49-F238E27FC236}">
                <a16:creationId xmlns:a16="http://schemas.microsoft.com/office/drawing/2014/main" id="{8006B79C-9156-10CD-F44F-60B4A92DD60D}"/>
              </a:ext>
            </a:extLst>
          </p:cNvPr>
          <p:cNvSpPr txBox="1"/>
          <p:nvPr/>
        </p:nvSpPr>
        <p:spPr>
          <a:xfrm>
            <a:off x="96647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Uses X-rays and scans to find what is wrong</a:t>
            </a:r>
          </a:p>
        </p:txBody>
      </p:sp>
    </p:spTree>
    <p:extLst>
      <p:ext uri="{BB962C8B-B14F-4D97-AF65-F5344CB8AC3E}">
        <p14:creationId xmlns:p14="http://schemas.microsoft.com/office/powerpoint/2010/main" val="3646119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CE70AF-87F1-5ABA-462E-39A97A27C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8539041A-8237-091D-FFC6-1D84966159C9}"/>
              </a:ext>
            </a:extLst>
          </p:cNvPr>
          <p:cNvSpPr txBox="1"/>
          <p:nvPr/>
        </p:nvSpPr>
        <p:spPr>
          <a:xfrm>
            <a:off x="546099" y="317500"/>
            <a:ext cx="11099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B2A4A"/>
                </a:solidFill>
                <a:latin typeface="Arial" pitchFamily="34" charset="0"/>
                <a:cs typeface="Arial" pitchFamily="34" charset="-120"/>
              </a:rPr>
              <a:t>Meet some doctors</a:t>
            </a:r>
            <a:endParaRPr lang="en-US" sz="360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3A373CE4-EFA7-B871-BEAD-8D747438917A}"/>
              </a:ext>
            </a:extLst>
          </p:cNvPr>
          <p:cNvSpPr/>
          <p:nvPr/>
        </p:nvSpPr>
        <p:spPr>
          <a:xfrm>
            <a:off x="546100" y="1206500"/>
            <a:ext cx="11099800" cy="13970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noFill/>
            <a:prstDash val="solid"/>
          </a:ln>
          <a:effectLst>
            <a:outerShdw blurRad="127000" dist="38100" dir="5400000" rotWithShape="0">
              <a:scrgbClr r="0" g="0" b="0">
                <a:alpha val="25000"/>
              </a:sc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D9DDCB"/>
                </a:solidFill>
                <a:prstDash val="solid"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183B06D4-BE4E-F284-ADE1-08B8B65700C1}"/>
              </a:ext>
            </a:extLst>
          </p:cNvPr>
          <p:cNvSpPr txBox="1"/>
          <p:nvPr/>
        </p:nvSpPr>
        <p:spPr>
          <a:xfrm>
            <a:off x="901700" y="1270000"/>
            <a:ext cx="104902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lvl="0"/>
            <a:r>
              <a:rPr lang="en-GB" sz="2400" b="1">
                <a:solidFill>
                  <a:srgbClr val="1B2A4A"/>
                </a:solidFill>
              </a:rPr>
              <a:t>A patient has severe stomach pain. Tests show that their appendix needs to be removed.</a:t>
            </a:r>
            <a:endParaRPr lang="en-US" sz="2400">
              <a:solidFill>
                <a:srgbClr val="1B2A4A"/>
              </a:solidFill>
            </a:endParaRPr>
          </a:p>
        </p:txBody>
      </p:sp>
      <p:sp>
        <p:nvSpPr>
          <p:cNvPr id="26" name="Slide Number Placeholder 0">
            <a:extLst>
              <a:ext uri="{FF2B5EF4-FFF2-40B4-BE49-F238E27FC236}">
                <a16:creationId xmlns:a16="http://schemas.microsoft.com/office/drawing/2014/main" id="{D7355243-F9A2-949C-CE9B-BAE6FCFBC5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  <p:sp>
        <p:nvSpPr>
          <p:cNvPr id="2" name="Tag">
            <a:extLst>
              <a:ext uri="{FF2B5EF4-FFF2-40B4-BE49-F238E27FC236}">
                <a16:creationId xmlns:a16="http://schemas.microsoft.com/office/drawing/2014/main" id="{86ED066D-61D3-506F-4958-461AAEBEEC3C}"/>
              </a:ext>
            </a:extLst>
          </p:cNvPr>
          <p:cNvSpPr/>
          <p:nvPr/>
        </p:nvSpPr>
        <p:spPr>
          <a:xfrm>
            <a:off x="7454900" y="444500"/>
            <a:ext cx="4191000" cy="457200"/>
          </a:xfrm>
          <a:prstGeom prst="roundRect">
            <a:avLst>
              <a:gd name="adj" fmla="val 50000"/>
            </a:avLst>
          </a:prstGeom>
          <a:solidFill>
            <a:srgbClr val="005EB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rgbClr val="FFFFFF"/>
                </a:solidFill>
                <a:latin typeface="Arial" panose="020B0604020202020204" pitchFamily="34" charset="0"/>
              </a:rPr>
              <a:t>CASE 3  |  WHO SHOULD SEE THEM?</a:t>
            </a:r>
          </a:p>
        </p:txBody>
      </p:sp>
      <p:sp>
        <p:nvSpPr>
          <p:cNvPr id="5" name="Accent bar">
            <a:extLst>
              <a:ext uri="{FF2B5EF4-FFF2-40B4-BE49-F238E27FC236}">
                <a16:creationId xmlns:a16="http://schemas.microsoft.com/office/drawing/2014/main" id="{A8744388-B17A-ED8B-4F84-F295066E30C9}"/>
              </a:ext>
            </a:extLst>
          </p:cNvPr>
          <p:cNvSpPr/>
          <p:nvPr/>
        </p:nvSpPr>
        <p:spPr>
          <a:xfrm>
            <a:off x="546100" y="1358900"/>
            <a:ext cx="101600" cy="1092200"/>
          </a:xfrm>
          <a:prstGeom prst="rect">
            <a:avLst/>
          </a:prstGeom>
          <a:solidFill>
            <a:srgbClr val="005EB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ard 1">
            <a:extLst>
              <a:ext uri="{FF2B5EF4-FFF2-40B4-BE49-F238E27FC236}">
                <a16:creationId xmlns:a16="http://schemas.microsoft.com/office/drawing/2014/main" id="{A98F5CB7-0CE3-10F0-8482-6339362CB242}"/>
              </a:ext>
            </a:extLst>
          </p:cNvPr>
          <p:cNvSpPr/>
          <p:nvPr/>
        </p:nvSpPr>
        <p:spPr>
          <a:xfrm>
            <a:off x="5461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Card stripe 1">
            <a:extLst>
              <a:ext uri="{FF2B5EF4-FFF2-40B4-BE49-F238E27FC236}">
                <a16:creationId xmlns:a16="http://schemas.microsoft.com/office/drawing/2014/main" id="{D07F5301-B290-F20C-E1E6-A45192D49B70}"/>
              </a:ext>
            </a:extLst>
          </p:cNvPr>
          <p:cNvSpPr/>
          <p:nvPr/>
        </p:nvSpPr>
        <p:spPr>
          <a:xfrm>
            <a:off x="698500" y="2819400"/>
            <a:ext cx="1752600" cy="76200"/>
          </a:xfrm>
          <a:prstGeom prst="rect">
            <a:avLst/>
          </a:prstGeom>
          <a:solidFill>
            <a:srgbClr val="D6283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hoto GP" descr="Photo of a young GP">
            <a:extLst>
              <a:ext uri="{FF2B5EF4-FFF2-40B4-BE49-F238E27FC236}">
                <a16:creationId xmlns:a16="http://schemas.microsoft.com/office/drawing/2014/main" id="{6E9E8119-E5D7-7351-122E-8659F47F3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073400"/>
            <a:ext cx="1168400" cy="1168400"/>
          </a:xfrm>
          <a:prstGeom prst="ellipse">
            <a:avLst/>
          </a:prstGeom>
          <a:ln w="50800">
            <a:solidFill>
              <a:srgbClr val="D62839"/>
            </a:solidFill>
          </a:ln>
        </p:spPr>
      </p:pic>
      <p:sp>
        <p:nvSpPr>
          <p:cNvPr id="12" name="Number 1">
            <a:extLst>
              <a:ext uri="{FF2B5EF4-FFF2-40B4-BE49-F238E27FC236}">
                <a16:creationId xmlns:a16="http://schemas.microsoft.com/office/drawing/2014/main" id="{3A0DCDA5-AEC1-D6B2-B6B3-273ED86AA259}"/>
              </a:ext>
            </a:extLst>
          </p:cNvPr>
          <p:cNvSpPr/>
          <p:nvPr/>
        </p:nvSpPr>
        <p:spPr>
          <a:xfrm>
            <a:off x="647700" y="2971800"/>
            <a:ext cx="558800" cy="558800"/>
          </a:xfrm>
          <a:prstGeom prst="ellipse">
            <a:avLst/>
          </a:prstGeom>
          <a:solidFill>
            <a:srgbClr val="D62839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603E6B-0E0E-9E58-0ACE-A3BE9782CA67}"/>
              </a:ext>
            </a:extLst>
          </p:cNvPr>
          <p:cNvSpPr txBox="1"/>
          <p:nvPr/>
        </p:nvSpPr>
        <p:spPr>
          <a:xfrm>
            <a:off x="6477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700" b="1">
                <a:solidFill>
                  <a:srgbClr val="1B2A4A"/>
                </a:solidFill>
                <a:latin typeface="Arial" panose="020B0604020202020204" pitchFamily="34" charset="0"/>
              </a:rPr>
              <a:t>GP</a:t>
            </a:r>
          </a:p>
        </p:txBody>
      </p:sp>
      <p:sp>
        <p:nvSpPr>
          <p:cNvPr id="15" name="Card 2">
            <a:extLst>
              <a:ext uri="{FF2B5EF4-FFF2-40B4-BE49-F238E27FC236}">
                <a16:creationId xmlns:a16="http://schemas.microsoft.com/office/drawing/2014/main" id="{84EF6B2D-25BC-DA2C-E932-069F619A2C5B}"/>
              </a:ext>
            </a:extLst>
          </p:cNvPr>
          <p:cNvSpPr/>
          <p:nvPr/>
        </p:nvSpPr>
        <p:spPr>
          <a:xfrm>
            <a:off x="28067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Card stripe 2">
            <a:extLst>
              <a:ext uri="{FF2B5EF4-FFF2-40B4-BE49-F238E27FC236}">
                <a16:creationId xmlns:a16="http://schemas.microsoft.com/office/drawing/2014/main" id="{48946672-8229-9723-A9BC-77CDD51527C9}"/>
              </a:ext>
            </a:extLst>
          </p:cNvPr>
          <p:cNvSpPr/>
          <p:nvPr/>
        </p:nvSpPr>
        <p:spPr>
          <a:xfrm>
            <a:off x="2959100" y="2819400"/>
            <a:ext cx="1752600" cy="76200"/>
          </a:xfrm>
          <a:prstGeom prst="rect">
            <a:avLst/>
          </a:prstGeom>
          <a:solidFill>
            <a:srgbClr val="1F5FB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hoto Paediatrician" descr="Photo of a young paediatrician">
            <a:extLst>
              <a:ext uri="{FF2B5EF4-FFF2-40B4-BE49-F238E27FC236}">
                <a16:creationId xmlns:a16="http://schemas.microsoft.com/office/drawing/2014/main" id="{ED52B1E8-F98E-2DF8-29D3-F9E549097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200" y="3073400"/>
            <a:ext cx="1168400" cy="1168400"/>
          </a:xfrm>
          <a:prstGeom prst="ellipse">
            <a:avLst/>
          </a:prstGeom>
          <a:ln w="50800">
            <a:solidFill>
              <a:srgbClr val="1F5FB4"/>
            </a:solidFill>
          </a:ln>
        </p:spPr>
      </p:pic>
      <p:sp>
        <p:nvSpPr>
          <p:cNvPr id="23" name="Number 2">
            <a:extLst>
              <a:ext uri="{FF2B5EF4-FFF2-40B4-BE49-F238E27FC236}">
                <a16:creationId xmlns:a16="http://schemas.microsoft.com/office/drawing/2014/main" id="{6F20EE9E-1E83-858A-C34A-CCDC5EECBE70}"/>
              </a:ext>
            </a:extLst>
          </p:cNvPr>
          <p:cNvSpPr/>
          <p:nvPr/>
        </p:nvSpPr>
        <p:spPr>
          <a:xfrm>
            <a:off x="2908300" y="2971800"/>
            <a:ext cx="558800" cy="558800"/>
          </a:xfrm>
          <a:prstGeom prst="ellipse">
            <a:avLst/>
          </a:prstGeom>
          <a:solidFill>
            <a:srgbClr val="1F5FB4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D3CA30-3FE6-14E6-EB12-E1D95A328B26}"/>
              </a:ext>
            </a:extLst>
          </p:cNvPr>
          <p:cNvSpPr txBox="1"/>
          <p:nvPr/>
        </p:nvSpPr>
        <p:spPr>
          <a:xfrm>
            <a:off x="29083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700" b="1">
                <a:solidFill>
                  <a:srgbClr val="1B2A4A"/>
                </a:solidFill>
                <a:latin typeface="Arial" panose="020B0604020202020204" pitchFamily="34" charset="0"/>
              </a:rPr>
              <a:t>Paediatrician</a:t>
            </a:r>
          </a:p>
        </p:txBody>
      </p:sp>
      <p:sp>
        <p:nvSpPr>
          <p:cNvPr id="28" name="Card 3">
            <a:extLst>
              <a:ext uri="{FF2B5EF4-FFF2-40B4-BE49-F238E27FC236}">
                <a16:creationId xmlns:a16="http://schemas.microsoft.com/office/drawing/2014/main" id="{D287AC57-0789-46E3-2258-9AABBB4FEF7B}"/>
              </a:ext>
            </a:extLst>
          </p:cNvPr>
          <p:cNvSpPr/>
          <p:nvPr/>
        </p:nvSpPr>
        <p:spPr>
          <a:xfrm>
            <a:off x="50673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Card stripe 3">
            <a:extLst>
              <a:ext uri="{FF2B5EF4-FFF2-40B4-BE49-F238E27FC236}">
                <a16:creationId xmlns:a16="http://schemas.microsoft.com/office/drawing/2014/main" id="{C1148AD3-F60F-B7A9-B97C-DCE0D99616D8}"/>
              </a:ext>
            </a:extLst>
          </p:cNvPr>
          <p:cNvSpPr/>
          <p:nvPr/>
        </p:nvSpPr>
        <p:spPr>
          <a:xfrm>
            <a:off x="5219700" y="2819400"/>
            <a:ext cx="1752600" cy="76200"/>
          </a:xfrm>
          <a:prstGeom prst="rect">
            <a:avLst/>
          </a:prstGeom>
          <a:solidFill>
            <a:srgbClr val="1E8A4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hoto Emergency doctor" descr="Photo of a young emergency doctor">
            <a:extLst>
              <a:ext uri="{FF2B5EF4-FFF2-40B4-BE49-F238E27FC236}">
                <a16:creationId xmlns:a16="http://schemas.microsoft.com/office/drawing/2014/main" id="{D6FBBB1D-80A2-6732-9F09-1D6C6C0BD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1800" y="3073400"/>
            <a:ext cx="1168400" cy="1168400"/>
          </a:xfrm>
          <a:prstGeom prst="ellipse">
            <a:avLst/>
          </a:prstGeom>
          <a:ln w="50800">
            <a:solidFill>
              <a:srgbClr val="1E8A4C"/>
            </a:solidFill>
          </a:ln>
        </p:spPr>
      </p:pic>
      <p:sp>
        <p:nvSpPr>
          <p:cNvPr id="35" name="Number 3">
            <a:extLst>
              <a:ext uri="{FF2B5EF4-FFF2-40B4-BE49-F238E27FC236}">
                <a16:creationId xmlns:a16="http://schemas.microsoft.com/office/drawing/2014/main" id="{3542FDB3-6BEF-F022-6A57-DCD34BD2BD47}"/>
              </a:ext>
            </a:extLst>
          </p:cNvPr>
          <p:cNvSpPr/>
          <p:nvPr/>
        </p:nvSpPr>
        <p:spPr>
          <a:xfrm>
            <a:off x="5168900" y="2971800"/>
            <a:ext cx="558800" cy="558800"/>
          </a:xfrm>
          <a:prstGeom prst="ellipse">
            <a:avLst/>
          </a:prstGeom>
          <a:solidFill>
            <a:srgbClr val="1E8A4C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BA63C9E-7789-47BD-1267-446845DF0A46}"/>
              </a:ext>
            </a:extLst>
          </p:cNvPr>
          <p:cNvSpPr txBox="1"/>
          <p:nvPr/>
        </p:nvSpPr>
        <p:spPr>
          <a:xfrm>
            <a:off x="51689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500" b="1">
                <a:solidFill>
                  <a:srgbClr val="1B2A4A"/>
                </a:solidFill>
                <a:latin typeface="Arial" panose="020B0604020202020204" pitchFamily="34" charset="0"/>
              </a:rPr>
              <a:t>Emergency doctor</a:t>
            </a:r>
          </a:p>
        </p:txBody>
      </p:sp>
      <p:sp>
        <p:nvSpPr>
          <p:cNvPr id="38" name="Card 4">
            <a:extLst>
              <a:ext uri="{FF2B5EF4-FFF2-40B4-BE49-F238E27FC236}">
                <a16:creationId xmlns:a16="http://schemas.microsoft.com/office/drawing/2014/main" id="{3BB67684-364B-5833-1EAD-3987ADD4BE83}"/>
              </a:ext>
            </a:extLst>
          </p:cNvPr>
          <p:cNvSpPr/>
          <p:nvPr/>
        </p:nvSpPr>
        <p:spPr>
          <a:xfrm>
            <a:off x="73279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Card stripe 4">
            <a:extLst>
              <a:ext uri="{FF2B5EF4-FFF2-40B4-BE49-F238E27FC236}">
                <a16:creationId xmlns:a16="http://schemas.microsoft.com/office/drawing/2014/main" id="{CB654946-3A49-DFE0-A77B-37AA689A3A8D}"/>
              </a:ext>
            </a:extLst>
          </p:cNvPr>
          <p:cNvSpPr/>
          <p:nvPr/>
        </p:nvSpPr>
        <p:spPr>
          <a:xfrm>
            <a:off x="7480300" y="2819400"/>
            <a:ext cx="1752600" cy="76200"/>
          </a:xfrm>
          <a:prstGeom prst="rect">
            <a:avLst/>
          </a:prstGeom>
          <a:solidFill>
            <a:srgbClr val="F2C12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3" name="Photo Surgeon" descr="Photo of a young surgeon">
            <a:extLst>
              <a:ext uri="{FF2B5EF4-FFF2-40B4-BE49-F238E27FC236}">
                <a16:creationId xmlns:a16="http://schemas.microsoft.com/office/drawing/2014/main" id="{38C9632E-5D1A-560A-FE46-23AD3DFF6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3073400"/>
            <a:ext cx="1168400" cy="1168400"/>
          </a:xfrm>
          <a:prstGeom prst="ellipse">
            <a:avLst/>
          </a:prstGeom>
          <a:ln w="50800">
            <a:solidFill>
              <a:srgbClr val="F2C12E"/>
            </a:solidFill>
          </a:ln>
        </p:spPr>
      </p:pic>
      <p:sp>
        <p:nvSpPr>
          <p:cNvPr id="45" name="Number 4">
            <a:extLst>
              <a:ext uri="{FF2B5EF4-FFF2-40B4-BE49-F238E27FC236}">
                <a16:creationId xmlns:a16="http://schemas.microsoft.com/office/drawing/2014/main" id="{CF73E568-74D4-459E-B58F-CDF5CA6820CF}"/>
              </a:ext>
            </a:extLst>
          </p:cNvPr>
          <p:cNvSpPr/>
          <p:nvPr/>
        </p:nvSpPr>
        <p:spPr>
          <a:xfrm>
            <a:off x="7429500" y="2971800"/>
            <a:ext cx="558800" cy="558800"/>
          </a:xfrm>
          <a:prstGeom prst="ellipse">
            <a:avLst/>
          </a:prstGeom>
          <a:solidFill>
            <a:srgbClr val="F2C12E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1B2A4A"/>
                </a:solidFill>
                <a:latin typeface="Arial" panose="020B0604020202020204" pitchFamily="34" charset="0"/>
              </a:rPr>
              <a:t>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13D6CCB-27E0-B09F-0059-8A90D93CEC1B}"/>
              </a:ext>
            </a:extLst>
          </p:cNvPr>
          <p:cNvSpPr txBox="1"/>
          <p:nvPr/>
        </p:nvSpPr>
        <p:spPr>
          <a:xfrm>
            <a:off x="74295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700" b="1">
                <a:solidFill>
                  <a:srgbClr val="1B2A4A"/>
                </a:solidFill>
                <a:latin typeface="Arial" panose="020B0604020202020204" pitchFamily="34" charset="0"/>
              </a:rPr>
              <a:t>Surgeon</a:t>
            </a:r>
          </a:p>
        </p:txBody>
      </p:sp>
      <p:sp>
        <p:nvSpPr>
          <p:cNvPr id="47" name="Card 5">
            <a:extLst>
              <a:ext uri="{FF2B5EF4-FFF2-40B4-BE49-F238E27FC236}">
                <a16:creationId xmlns:a16="http://schemas.microsoft.com/office/drawing/2014/main" id="{60DAA5EC-FE89-4414-59CF-05653078425C}"/>
              </a:ext>
            </a:extLst>
          </p:cNvPr>
          <p:cNvSpPr/>
          <p:nvPr/>
        </p:nvSpPr>
        <p:spPr>
          <a:xfrm>
            <a:off x="9588500" y="2819400"/>
            <a:ext cx="2057400" cy="3403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Card stripe 5">
            <a:extLst>
              <a:ext uri="{FF2B5EF4-FFF2-40B4-BE49-F238E27FC236}">
                <a16:creationId xmlns:a16="http://schemas.microsoft.com/office/drawing/2014/main" id="{E19E089E-B15C-5B6A-1789-BC370437B892}"/>
              </a:ext>
            </a:extLst>
          </p:cNvPr>
          <p:cNvSpPr/>
          <p:nvPr/>
        </p:nvSpPr>
        <p:spPr>
          <a:xfrm>
            <a:off x="9740900" y="2819400"/>
            <a:ext cx="1752600" cy="76200"/>
          </a:xfrm>
          <a:prstGeom prst="rect">
            <a:avLst/>
          </a:prstGeom>
          <a:solidFill>
            <a:srgbClr val="6B4C9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0" name="Photo Radiologist" descr="Photo of a young radiologist">
            <a:extLst>
              <a:ext uri="{FF2B5EF4-FFF2-40B4-BE49-F238E27FC236}">
                <a16:creationId xmlns:a16="http://schemas.microsoft.com/office/drawing/2014/main" id="{D6C76592-C7B2-AE10-DF33-0AC34F1388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3000" y="3073400"/>
            <a:ext cx="1168400" cy="1168400"/>
          </a:xfrm>
          <a:prstGeom prst="ellipse">
            <a:avLst/>
          </a:prstGeom>
          <a:ln w="50800">
            <a:solidFill>
              <a:srgbClr val="6B4C93"/>
            </a:solidFill>
          </a:ln>
        </p:spPr>
      </p:pic>
      <p:sp>
        <p:nvSpPr>
          <p:cNvPr id="51" name="Number 5">
            <a:extLst>
              <a:ext uri="{FF2B5EF4-FFF2-40B4-BE49-F238E27FC236}">
                <a16:creationId xmlns:a16="http://schemas.microsoft.com/office/drawing/2014/main" id="{9854585F-C885-85E3-4368-B5E046AB7550}"/>
              </a:ext>
            </a:extLst>
          </p:cNvPr>
          <p:cNvSpPr/>
          <p:nvPr/>
        </p:nvSpPr>
        <p:spPr>
          <a:xfrm>
            <a:off x="9690100" y="2971800"/>
            <a:ext cx="558800" cy="558800"/>
          </a:xfrm>
          <a:prstGeom prst="ellipse">
            <a:avLst/>
          </a:prstGeom>
          <a:solidFill>
            <a:srgbClr val="6B4C93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100566E-1118-11BB-CE9B-B75C7AB631D0}"/>
              </a:ext>
            </a:extLst>
          </p:cNvPr>
          <p:cNvSpPr txBox="1"/>
          <p:nvPr/>
        </p:nvSpPr>
        <p:spPr>
          <a:xfrm>
            <a:off x="9690100" y="4318000"/>
            <a:ext cx="1854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en-GB" sz="1700" b="1">
                <a:solidFill>
                  <a:srgbClr val="1B2A4A"/>
                </a:solidFill>
                <a:latin typeface="Arial" panose="020B0604020202020204" pitchFamily="34" charset="0"/>
              </a:rPr>
              <a:t>Radiologist</a:t>
            </a:r>
          </a:p>
        </p:txBody>
      </p:sp>
      <p:sp>
        <p:nvSpPr>
          <p:cNvPr id="3" name="Role 1">
            <a:extLst>
              <a:ext uri="{FF2B5EF4-FFF2-40B4-BE49-F238E27FC236}">
                <a16:creationId xmlns:a16="http://schemas.microsoft.com/office/drawing/2014/main" id="{246320AA-5B27-57C0-E23E-7E34CD4C4BD1}"/>
              </a:ext>
            </a:extLst>
          </p:cNvPr>
          <p:cNvSpPr txBox="1"/>
          <p:nvPr/>
        </p:nvSpPr>
        <p:spPr>
          <a:xfrm>
            <a:off x="6223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Often the first doctor you see; treats lots of problems</a:t>
            </a:r>
          </a:p>
        </p:txBody>
      </p:sp>
      <p:sp>
        <p:nvSpPr>
          <p:cNvPr id="10" name="Role 2">
            <a:extLst>
              <a:ext uri="{FF2B5EF4-FFF2-40B4-BE49-F238E27FC236}">
                <a16:creationId xmlns:a16="http://schemas.microsoft.com/office/drawing/2014/main" id="{C3DBF995-570A-469D-A856-2BF26B0EBBF5}"/>
              </a:ext>
            </a:extLst>
          </p:cNvPr>
          <p:cNvSpPr txBox="1"/>
          <p:nvPr/>
        </p:nvSpPr>
        <p:spPr>
          <a:xfrm>
            <a:off x="28829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Treats babies, children and young people</a:t>
            </a:r>
          </a:p>
        </p:txBody>
      </p:sp>
      <p:sp>
        <p:nvSpPr>
          <p:cNvPr id="14" name="Role 3">
            <a:extLst>
              <a:ext uri="{FF2B5EF4-FFF2-40B4-BE49-F238E27FC236}">
                <a16:creationId xmlns:a16="http://schemas.microsoft.com/office/drawing/2014/main" id="{41455B90-3965-78C2-DC75-11FED33E73D7}"/>
              </a:ext>
            </a:extLst>
          </p:cNvPr>
          <p:cNvSpPr txBox="1"/>
          <p:nvPr/>
        </p:nvSpPr>
        <p:spPr>
          <a:xfrm>
            <a:off x="51435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Treats people suddenly very ill or badly injured</a:t>
            </a:r>
          </a:p>
        </p:txBody>
      </p:sp>
      <p:sp>
        <p:nvSpPr>
          <p:cNvPr id="16" name="Role 4">
            <a:extLst>
              <a:ext uri="{FF2B5EF4-FFF2-40B4-BE49-F238E27FC236}">
                <a16:creationId xmlns:a16="http://schemas.microsoft.com/office/drawing/2014/main" id="{D34A2208-6E62-06A4-18BF-6C18545ADCC2}"/>
              </a:ext>
            </a:extLst>
          </p:cNvPr>
          <p:cNvSpPr txBox="1"/>
          <p:nvPr/>
        </p:nvSpPr>
        <p:spPr>
          <a:xfrm>
            <a:off x="74041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Treats some problems by doing operations</a:t>
            </a:r>
          </a:p>
        </p:txBody>
      </p:sp>
      <p:sp>
        <p:nvSpPr>
          <p:cNvPr id="18" name="Role 5">
            <a:extLst>
              <a:ext uri="{FF2B5EF4-FFF2-40B4-BE49-F238E27FC236}">
                <a16:creationId xmlns:a16="http://schemas.microsoft.com/office/drawing/2014/main" id="{68587E0D-6BF3-DC65-BDA3-418666912997}"/>
              </a:ext>
            </a:extLst>
          </p:cNvPr>
          <p:cNvSpPr txBox="1"/>
          <p:nvPr/>
        </p:nvSpPr>
        <p:spPr>
          <a:xfrm>
            <a:off x="9664700" y="4724400"/>
            <a:ext cx="1905000" cy="369332"/>
          </a:xfrm>
          <a:prstGeom prst="rect">
            <a:avLst/>
          </a:prstGeom>
          <a:noFill/>
        </p:spPr>
        <p:txBody>
          <a:bodyPr vert="horz" wrap="square" lIns="50800" rIns="50800" rtlCol="0">
            <a:noAutofit/>
          </a:bodyPr>
          <a:lstStyle/>
          <a:p>
            <a:pPr algn="ctr"/>
            <a:r>
              <a:rPr lang="en-GB" sz="1600">
                <a:solidFill>
                  <a:srgbClr val="1B2A4A"/>
                </a:solidFill>
                <a:latin typeface="Calibri" panose="020F0502020204030204" pitchFamily="34" charset="0"/>
              </a:rPr>
              <a:t>Uses X-rays and scans to find what is wrong</a:t>
            </a:r>
          </a:p>
        </p:txBody>
      </p:sp>
    </p:spTree>
    <p:extLst>
      <p:ext uri="{BB962C8B-B14F-4D97-AF65-F5344CB8AC3E}">
        <p14:creationId xmlns:p14="http://schemas.microsoft.com/office/powerpoint/2010/main" val="1676610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0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AB6F73-580D-46B7-9F5F-14A9B431A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053D88AF-D084-9F10-FC6F-401CB2519306}"/>
              </a:ext>
            </a:extLst>
          </p:cNvPr>
          <p:cNvSpPr txBox="1"/>
          <p:nvPr/>
        </p:nvSpPr>
        <p:spPr>
          <a:xfrm>
            <a:off x="546099" y="317500"/>
            <a:ext cx="11099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B2A4A"/>
                </a:solidFill>
                <a:latin typeface="Arial" pitchFamily="34" charset="0"/>
                <a:cs typeface="Arial" pitchFamily="34" charset="-120"/>
              </a:rPr>
              <a:t>Meet some doctors</a:t>
            </a:r>
            <a:endParaRPr lang="en-US" sz="360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FE53B670-9569-46E6-65F8-F34A53303503}"/>
              </a:ext>
            </a:extLst>
          </p:cNvPr>
          <p:cNvSpPr/>
          <p:nvPr/>
        </p:nvSpPr>
        <p:spPr>
          <a:xfrm>
            <a:off x="546100" y="1206500"/>
            <a:ext cx="11099800" cy="13970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noFill/>
            <a:prstDash val="solid"/>
          </a:ln>
          <a:effectLst>
            <a:outerShdw blurRad="127000" dist="38100" dir="5400000" rotWithShape="0">
              <a:scrgbClr r="0" g="0" b="0">
                <a:alpha val="25000"/>
              </a:sc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D9DDCB"/>
                </a:solidFill>
                <a:prstDash val="solid"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D7B7FC6A-E1EA-5624-BFF2-AC8B84850E68}"/>
              </a:ext>
            </a:extLst>
          </p:cNvPr>
          <p:cNvSpPr txBox="1"/>
          <p:nvPr/>
        </p:nvSpPr>
        <p:spPr>
          <a:xfrm>
            <a:off x="901700" y="1270000"/>
            <a:ext cx="104902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lvl="0"/>
            <a:r>
              <a:rPr lang="en-GB" sz="2400" b="1">
                <a:solidFill>
                  <a:srgbClr val="1B2A4A"/>
                </a:solidFill>
              </a:rPr>
              <a:t>What job did surgeons originally develop from?</a:t>
            </a:r>
            <a:endParaRPr lang="en-US" sz="2400">
              <a:solidFill>
                <a:srgbClr val="1B2A4A"/>
              </a:solidFill>
            </a:endParaRPr>
          </a:p>
        </p:txBody>
      </p:sp>
      <p:sp>
        <p:nvSpPr>
          <p:cNvPr id="26" name="Slide Number Placeholder 0">
            <a:extLst>
              <a:ext uri="{FF2B5EF4-FFF2-40B4-BE49-F238E27FC236}">
                <a16:creationId xmlns:a16="http://schemas.microsoft.com/office/drawing/2014/main" id="{1F4AC26C-0345-8E52-DE58-27F479E1581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  <p:sp>
        <p:nvSpPr>
          <p:cNvPr id="2" name="Tag">
            <a:extLst>
              <a:ext uri="{FF2B5EF4-FFF2-40B4-BE49-F238E27FC236}">
                <a16:creationId xmlns:a16="http://schemas.microsoft.com/office/drawing/2014/main" id="{74011BEB-E98F-686B-5DE4-084E13939823}"/>
              </a:ext>
            </a:extLst>
          </p:cNvPr>
          <p:cNvSpPr/>
          <p:nvPr/>
        </p:nvSpPr>
        <p:spPr>
          <a:xfrm>
            <a:off x="9105900" y="444500"/>
            <a:ext cx="2540000" cy="457200"/>
          </a:xfrm>
          <a:prstGeom prst="roundRect">
            <a:avLst>
              <a:gd name="adj" fmla="val 50000"/>
            </a:avLst>
          </a:prstGeom>
          <a:solidFill>
            <a:srgbClr val="005EB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rgbClr val="FFFFFF"/>
                </a:solidFill>
                <a:latin typeface="Arial" panose="020B0604020202020204" pitchFamily="34" charset="0"/>
              </a:rPr>
              <a:t>HISTORY QUESTION</a:t>
            </a:r>
          </a:p>
        </p:txBody>
      </p:sp>
      <p:sp>
        <p:nvSpPr>
          <p:cNvPr id="8" name="Accent bar">
            <a:extLst>
              <a:ext uri="{FF2B5EF4-FFF2-40B4-BE49-F238E27FC236}">
                <a16:creationId xmlns:a16="http://schemas.microsoft.com/office/drawing/2014/main" id="{B273830C-EB29-DFE8-DDD1-1023C8687597}"/>
              </a:ext>
            </a:extLst>
          </p:cNvPr>
          <p:cNvSpPr/>
          <p:nvPr/>
        </p:nvSpPr>
        <p:spPr>
          <a:xfrm>
            <a:off x="546100" y="1358900"/>
            <a:ext cx="101600" cy="1092200"/>
          </a:xfrm>
          <a:prstGeom prst="rect">
            <a:avLst/>
          </a:prstGeom>
          <a:solidFill>
            <a:srgbClr val="005EB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Card 1">
            <a:extLst>
              <a:ext uri="{FF2B5EF4-FFF2-40B4-BE49-F238E27FC236}">
                <a16:creationId xmlns:a16="http://schemas.microsoft.com/office/drawing/2014/main" id="{0E86A524-0801-4429-B537-EFE4694A5407}"/>
              </a:ext>
            </a:extLst>
          </p:cNvPr>
          <p:cNvSpPr/>
          <p:nvPr/>
        </p:nvSpPr>
        <p:spPr>
          <a:xfrm>
            <a:off x="546100" y="3022600"/>
            <a:ext cx="2057400" cy="2730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ard stripe 1">
            <a:extLst>
              <a:ext uri="{FF2B5EF4-FFF2-40B4-BE49-F238E27FC236}">
                <a16:creationId xmlns:a16="http://schemas.microsoft.com/office/drawing/2014/main" id="{A0A46489-14EA-340F-DEEA-8A5BA6BE57C4}"/>
              </a:ext>
            </a:extLst>
          </p:cNvPr>
          <p:cNvSpPr/>
          <p:nvPr/>
        </p:nvSpPr>
        <p:spPr>
          <a:xfrm>
            <a:off x="698500" y="3022600"/>
            <a:ext cx="1752600" cy="76200"/>
          </a:xfrm>
          <a:prstGeom prst="rect">
            <a:avLst/>
          </a:prstGeom>
          <a:solidFill>
            <a:srgbClr val="D6283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Number 1">
            <a:extLst>
              <a:ext uri="{FF2B5EF4-FFF2-40B4-BE49-F238E27FC236}">
                <a16:creationId xmlns:a16="http://schemas.microsoft.com/office/drawing/2014/main" id="{90A7B3F2-889C-7658-5C78-54C07E7DAF53}"/>
              </a:ext>
            </a:extLst>
          </p:cNvPr>
          <p:cNvSpPr/>
          <p:nvPr/>
        </p:nvSpPr>
        <p:spPr>
          <a:xfrm>
            <a:off x="1003300" y="3378200"/>
            <a:ext cx="1143000" cy="1143000"/>
          </a:xfrm>
          <a:prstGeom prst="ellipse">
            <a:avLst/>
          </a:prstGeom>
          <a:solidFill>
            <a:srgbClr val="D62839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FFFFFF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ABC70A-9795-4A0C-AABC-D54DD0D618A4}"/>
              </a:ext>
            </a:extLst>
          </p:cNvPr>
          <p:cNvSpPr txBox="1"/>
          <p:nvPr/>
        </p:nvSpPr>
        <p:spPr>
          <a:xfrm>
            <a:off x="647700" y="4698999"/>
            <a:ext cx="1854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2000" b="1">
                <a:solidFill>
                  <a:srgbClr val="1B2A4A"/>
                </a:solidFill>
                <a:latin typeface="Arial" panose="020B0604020202020204" pitchFamily="34" charset="0"/>
              </a:rPr>
              <a:t>Blacksmiths</a:t>
            </a:r>
          </a:p>
        </p:txBody>
      </p:sp>
      <p:sp>
        <p:nvSpPr>
          <p:cNvPr id="13" name="Card 2">
            <a:extLst>
              <a:ext uri="{FF2B5EF4-FFF2-40B4-BE49-F238E27FC236}">
                <a16:creationId xmlns:a16="http://schemas.microsoft.com/office/drawing/2014/main" id="{9106FF63-F7DC-69A1-A87B-69EE858A28EB}"/>
              </a:ext>
            </a:extLst>
          </p:cNvPr>
          <p:cNvSpPr/>
          <p:nvPr/>
        </p:nvSpPr>
        <p:spPr>
          <a:xfrm>
            <a:off x="2806700" y="3022600"/>
            <a:ext cx="2057400" cy="2730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ard stripe 2">
            <a:extLst>
              <a:ext uri="{FF2B5EF4-FFF2-40B4-BE49-F238E27FC236}">
                <a16:creationId xmlns:a16="http://schemas.microsoft.com/office/drawing/2014/main" id="{7BF9AEF0-DE23-7EEF-BD6E-138A00671819}"/>
              </a:ext>
            </a:extLst>
          </p:cNvPr>
          <p:cNvSpPr/>
          <p:nvPr/>
        </p:nvSpPr>
        <p:spPr>
          <a:xfrm>
            <a:off x="2959100" y="3022600"/>
            <a:ext cx="1752600" cy="76200"/>
          </a:xfrm>
          <a:prstGeom prst="rect">
            <a:avLst/>
          </a:prstGeom>
          <a:solidFill>
            <a:srgbClr val="1F5FB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Number 2">
            <a:extLst>
              <a:ext uri="{FF2B5EF4-FFF2-40B4-BE49-F238E27FC236}">
                <a16:creationId xmlns:a16="http://schemas.microsoft.com/office/drawing/2014/main" id="{3E5E58C3-8138-0677-66F8-0CACDA274006}"/>
              </a:ext>
            </a:extLst>
          </p:cNvPr>
          <p:cNvSpPr/>
          <p:nvPr/>
        </p:nvSpPr>
        <p:spPr>
          <a:xfrm>
            <a:off x="3263900" y="3378200"/>
            <a:ext cx="1143000" cy="1143000"/>
          </a:xfrm>
          <a:prstGeom prst="ellipse">
            <a:avLst/>
          </a:prstGeom>
          <a:solidFill>
            <a:srgbClr val="1F5FB4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FFFFFF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E93E5A-8AFA-9D31-C055-51CAEF87CC50}"/>
              </a:ext>
            </a:extLst>
          </p:cNvPr>
          <p:cNvSpPr txBox="1"/>
          <p:nvPr/>
        </p:nvSpPr>
        <p:spPr>
          <a:xfrm>
            <a:off x="2908300" y="4698999"/>
            <a:ext cx="1854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2000" b="1">
                <a:solidFill>
                  <a:srgbClr val="1B2A4A"/>
                </a:solidFill>
                <a:latin typeface="Arial" panose="020B0604020202020204" pitchFamily="34" charset="0"/>
              </a:rPr>
              <a:t>Barbers</a:t>
            </a:r>
          </a:p>
        </p:txBody>
      </p:sp>
      <p:sp>
        <p:nvSpPr>
          <p:cNvPr id="21" name="Card 3">
            <a:extLst>
              <a:ext uri="{FF2B5EF4-FFF2-40B4-BE49-F238E27FC236}">
                <a16:creationId xmlns:a16="http://schemas.microsoft.com/office/drawing/2014/main" id="{47B280D0-4623-CD10-2672-11ACE453153A}"/>
              </a:ext>
            </a:extLst>
          </p:cNvPr>
          <p:cNvSpPr/>
          <p:nvPr/>
        </p:nvSpPr>
        <p:spPr>
          <a:xfrm>
            <a:off x="5067300" y="3022600"/>
            <a:ext cx="2057400" cy="2730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Card stripe 3">
            <a:extLst>
              <a:ext uri="{FF2B5EF4-FFF2-40B4-BE49-F238E27FC236}">
                <a16:creationId xmlns:a16="http://schemas.microsoft.com/office/drawing/2014/main" id="{45390F6B-B071-F1B5-7316-4BC1D95D017F}"/>
              </a:ext>
            </a:extLst>
          </p:cNvPr>
          <p:cNvSpPr/>
          <p:nvPr/>
        </p:nvSpPr>
        <p:spPr>
          <a:xfrm>
            <a:off x="5219700" y="3022600"/>
            <a:ext cx="1752600" cy="76200"/>
          </a:xfrm>
          <a:prstGeom prst="rect">
            <a:avLst/>
          </a:prstGeom>
          <a:solidFill>
            <a:srgbClr val="1E8A4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Number 3">
            <a:extLst>
              <a:ext uri="{FF2B5EF4-FFF2-40B4-BE49-F238E27FC236}">
                <a16:creationId xmlns:a16="http://schemas.microsoft.com/office/drawing/2014/main" id="{7AB0F777-ACAB-6269-B113-39E83A14ED72}"/>
              </a:ext>
            </a:extLst>
          </p:cNvPr>
          <p:cNvSpPr/>
          <p:nvPr/>
        </p:nvSpPr>
        <p:spPr>
          <a:xfrm>
            <a:off x="5524500" y="3378200"/>
            <a:ext cx="1143000" cy="1143000"/>
          </a:xfrm>
          <a:prstGeom prst="ellipse">
            <a:avLst/>
          </a:prstGeom>
          <a:solidFill>
            <a:srgbClr val="1E8A4C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FFFFFF"/>
                </a:solidFill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DCF3DE-BFC9-BAB8-CFBC-47C0680B1965}"/>
              </a:ext>
            </a:extLst>
          </p:cNvPr>
          <p:cNvSpPr txBox="1"/>
          <p:nvPr/>
        </p:nvSpPr>
        <p:spPr>
          <a:xfrm>
            <a:off x="5168900" y="4698999"/>
            <a:ext cx="1854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2000" b="1">
                <a:solidFill>
                  <a:srgbClr val="1B2A4A"/>
                </a:solidFill>
                <a:latin typeface="Arial" panose="020B0604020202020204" pitchFamily="34" charset="0"/>
              </a:rPr>
              <a:t>Tailors</a:t>
            </a:r>
          </a:p>
        </p:txBody>
      </p:sp>
      <p:sp>
        <p:nvSpPr>
          <p:cNvPr id="29" name="Card 4">
            <a:extLst>
              <a:ext uri="{FF2B5EF4-FFF2-40B4-BE49-F238E27FC236}">
                <a16:creationId xmlns:a16="http://schemas.microsoft.com/office/drawing/2014/main" id="{69804771-2F33-79B6-8CF2-197BCD65CEB4}"/>
              </a:ext>
            </a:extLst>
          </p:cNvPr>
          <p:cNvSpPr/>
          <p:nvPr/>
        </p:nvSpPr>
        <p:spPr>
          <a:xfrm>
            <a:off x="7327900" y="3022600"/>
            <a:ext cx="2057400" cy="2730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Card stripe 4">
            <a:extLst>
              <a:ext uri="{FF2B5EF4-FFF2-40B4-BE49-F238E27FC236}">
                <a16:creationId xmlns:a16="http://schemas.microsoft.com/office/drawing/2014/main" id="{74F9B52B-B69F-AFE0-9C55-0918F0919EB1}"/>
              </a:ext>
            </a:extLst>
          </p:cNvPr>
          <p:cNvSpPr/>
          <p:nvPr/>
        </p:nvSpPr>
        <p:spPr>
          <a:xfrm>
            <a:off x="7480300" y="3022600"/>
            <a:ext cx="1752600" cy="76200"/>
          </a:xfrm>
          <a:prstGeom prst="rect">
            <a:avLst/>
          </a:prstGeom>
          <a:solidFill>
            <a:srgbClr val="F2C12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Number 4">
            <a:extLst>
              <a:ext uri="{FF2B5EF4-FFF2-40B4-BE49-F238E27FC236}">
                <a16:creationId xmlns:a16="http://schemas.microsoft.com/office/drawing/2014/main" id="{E957C978-AF4D-54A4-BB0B-169895CAC954}"/>
              </a:ext>
            </a:extLst>
          </p:cNvPr>
          <p:cNvSpPr/>
          <p:nvPr/>
        </p:nvSpPr>
        <p:spPr>
          <a:xfrm>
            <a:off x="7785100" y="3378200"/>
            <a:ext cx="1143000" cy="1143000"/>
          </a:xfrm>
          <a:prstGeom prst="ellipse">
            <a:avLst/>
          </a:prstGeom>
          <a:solidFill>
            <a:srgbClr val="F2C12E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1B2A4A"/>
                </a:solidFill>
                <a:latin typeface="Arial" panose="020B0604020202020204" pitchFamily="34" charset="0"/>
              </a:rPr>
              <a:t>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A024572-F6AC-CFCC-9263-067C029F1A6C}"/>
              </a:ext>
            </a:extLst>
          </p:cNvPr>
          <p:cNvSpPr txBox="1"/>
          <p:nvPr/>
        </p:nvSpPr>
        <p:spPr>
          <a:xfrm>
            <a:off x="7429500" y="4698999"/>
            <a:ext cx="1854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2000" b="1">
                <a:solidFill>
                  <a:srgbClr val="1B2A4A"/>
                </a:solidFill>
                <a:latin typeface="Arial" panose="020B0604020202020204" pitchFamily="34" charset="0"/>
              </a:rPr>
              <a:t>Butchers</a:t>
            </a:r>
          </a:p>
        </p:txBody>
      </p:sp>
      <p:sp>
        <p:nvSpPr>
          <p:cNvPr id="35" name="Card 5">
            <a:extLst>
              <a:ext uri="{FF2B5EF4-FFF2-40B4-BE49-F238E27FC236}">
                <a16:creationId xmlns:a16="http://schemas.microsoft.com/office/drawing/2014/main" id="{A74C0914-433C-594B-8038-BB994DE3F25F}"/>
              </a:ext>
            </a:extLst>
          </p:cNvPr>
          <p:cNvSpPr/>
          <p:nvPr/>
        </p:nvSpPr>
        <p:spPr>
          <a:xfrm>
            <a:off x="9588500" y="3022600"/>
            <a:ext cx="2057400" cy="2730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Card stripe 5">
            <a:extLst>
              <a:ext uri="{FF2B5EF4-FFF2-40B4-BE49-F238E27FC236}">
                <a16:creationId xmlns:a16="http://schemas.microsoft.com/office/drawing/2014/main" id="{167685F7-7521-0417-25EB-6A526973DEEB}"/>
              </a:ext>
            </a:extLst>
          </p:cNvPr>
          <p:cNvSpPr/>
          <p:nvPr/>
        </p:nvSpPr>
        <p:spPr>
          <a:xfrm>
            <a:off x="9740900" y="3022600"/>
            <a:ext cx="1752600" cy="76200"/>
          </a:xfrm>
          <a:prstGeom prst="rect">
            <a:avLst/>
          </a:prstGeom>
          <a:solidFill>
            <a:srgbClr val="6B4C9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Number 5">
            <a:extLst>
              <a:ext uri="{FF2B5EF4-FFF2-40B4-BE49-F238E27FC236}">
                <a16:creationId xmlns:a16="http://schemas.microsoft.com/office/drawing/2014/main" id="{53A925E8-975B-F3BC-8B65-B02249231F76}"/>
              </a:ext>
            </a:extLst>
          </p:cNvPr>
          <p:cNvSpPr/>
          <p:nvPr/>
        </p:nvSpPr>
        <p:spPr>
          <a:xfrm>
            <a:off x="10045700" y="3378200"/>
            <a:ext cx="1143000" cy="1143000"/>
          </a:xfrm>
          <a:prstGeom prst="ellipse">
            <a:avLst/>
          </a:prstGeom>
          <a:solidFill>
            <a:srgbClr val="6B4C93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FFFFFF"/>
                </a:solidFill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3860DC1-4CF7-816A-B184-3B07BF52C4E7}"/>
              </a:ext>
            </a:extLst>
          </p:cNvPr>
          <p:cNvSpPr txBox="1"/>
          <p:nvPr/>
        </p:nvSpPr>
        <p:spPr>
          <a:xfrm>
            <a:off x="9690100" y="4698999"/>
            <a:ext cx="1854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2000" b="1">
                <a:solidFill>
                  <a:srgbClr val="1B2A4A"/>
                </a:solidFill>
                <a:latin typeface="Arial" panose="020B0604020202020204" pitchFamily="34" charset="0"/>
              </a:rPr>
              <a:t>Bakers</a:t>
            </a:r>
          </a:p>
        </p:txBody>
      </p:sp>
    </p:spTree>
    <p:extLst>
      <p:ext uri="{BB962C8B-B14F-4D97-AF65-F5344CB8AC3E}">
        <p14:creationId xmlns:p14="http://schemas.microsoft.com/office/powerpoint/2010/main" val="3858601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rber Pole History | Blog | Uppercut Deluxe UK">
            <a:extLst>
              <a:ext uri="{FF2B5EF4-FFF2-40B4-BE49-F238E27FC236}">
                <a16:creationId xmlns:a16="http://schemas.microsoft.com/office/drawing/2014/main" id="{A8083F95-8620-36AC-8BB0-CE94C252E4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767" r="1" b="24969"/>
          <a:stretch>
            <a:fillRect/>
          </a:stretch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5957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AC871-8907-7FA3-C28F-7710077B9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9B0532E5-55B7-6D33-A31E-07112E52C5DF}"/>
              </a:ext>
            </a:extLst>
          </p:cNvPr>
          <p:cNvSpPr txBox="1"/>
          <p:nvPr/>
        </p:nvSpPr>
        <p:spPr>
          <a:xfrm>
            <a:off x="546099" y="317500"/>
            <a:ext cx="11099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GB" sz="3600" b="1">
                <a:solidFill>
                  <a:srgbClr val="1B2A4A"/>
                </a:solidFill>
                <a:latin typeface="Arial" pitchFamily="34" charset="0"/>
                <a:cs typeface="Arial" pitchFamily="34" charset="-120"/>
              </a:rPr>
              <a:t>Now for a more complicated case…</a:t>
            </a:r>
            <a:endParaRPr lang="en-US" sz="3600" b="1">
              <a:solidFill>
                <a:srgbClr val="1B2A4A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D4BE4266-6F4B-9F9A-8D9A-132155B53D64}"/>
              </a:ext>
            </a:extLst>
          </p:cNvPr>
          <p:cNvSpPr/>
          <p:nvPr/>
        </p:nvSpPr>
        <p:spPr>
          <a:xfrm>
            <a:off x="546100" y="1206500"/>
            <a:ext cx="11099800" cy="10160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D9DDC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4E18E8D-AD49-94D0-C7DD-652CA7546D04}"/>
              </a:ext>
            </a:extLst>
          </p:cNvPr>
          <p:cNvSpPr txBox="1"/>
          <p:nvPr/>
        </p:nvSpPr>
        <p:spPr>
          <a:xfrm>
            <a:off x="736600" y="1270000"/>
            <a:ext cx="10718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2800" b="1"/>
              <a:t>A 13-year-old has been hit by a car…</a:t>
            </a:r>
            <a:endParaRPr lang="en-US" sz="2800"/>
          </a:p>
        </p:txBody>
      </p:sp>
      <p:sp>
        <p:nvSpPr>
          <p:cNvPr id="26" name="Slide Number Placeholder 0">
            <a:extLst>
              <a:ext uri="{FF2B5EF4-FFF2-40B4-BE49-F238E27FC236}">
                <a16:creationId xmlns:a16="http://schemas.microsoft.com/office/drawing/2014/main" id="{9DA6A909-2494-DB6C-3922-4242B282CBD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  <p:sp>
        <p:nvSpPr>
          <p:cNvPr id="3" name="Card 1">
            <a:extLst>
              <a:ext uri="{FF2B5EF4-FFF2-40B4-BE49-F238E27FC236}">
                <a16:creationId xmlns:a16="http://schemas.microsoft.com/office/drawing/2014/main" id="{3A409550-6B87-E06B-E634-FE7AF1BC7F95}"/>
              </a:ext>
            </a:extLst>
          </p:cNvPr>
          <p:cNvSpPr/>
          <p:nvPr/>
        </p:nvSpPr>
        <p:spPr>
          <a:xfrm>
            <a:off x="546100" y="2794000"/>
            <a:ext cx="2057400" cy="2730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Card stripe 1">
            <a:extLst>
              <a:ext uri="{FF2B5EF4-FFF2-40B4-BE49-F238E27FC236}">
                <a16:creationId xmlns:a16="http://schemas.microsoft.com/office/drawing/2014/main" id="{C7A32117-AFDF-6296-5EFD-A828037649F3}"/>
              </a:ext>
            </a:extLst>
          </p:cNvPr>
          <p:cNvSpPr/>
          <p:nvPr/>
        </p:nvSpPr>
        <p:spPr>
          <a:xfrm>
            <a:off x="698500" y="2794000"/>
            <a:ext cx="1752600" cy="76200"/>
          </a:xfrm>
          <a:prstGeom prst="rect">
            <a:avLst/>
          </a:prstGeom>
          <a:solidFill>
            <a:srgbClr val="D6283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hoto GP" descr="Photo of a young GP">
            <a:extLst>
              <a:ext uri="{FF2B5EF4-FFF2-40B4-BE49-F238E27FC236}">
                <a16:creationId xmlns:a16="http://schemas.microsoft.com/office/drawing/2014/main" id="{A2B048AF-5D3E-0A19-1773-3250B5041D6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" y="3073400"/>
            <a:ext cx="1270000" cy="1270000"/>
          </a:xfrm>
          <a:prstGeom prst="ellipse">
            <a:avLst/>
          </a:prstGeom>
          <a:ln w="50800">
            <a:solidFill>
              <a:srgbClr val="D62839"/>
            </a:solidFill>
          </a:ln>
        </p:spPr>
      </p:pic>
      <p:sp>
        <p:nvSpPr>
          <p:cNvPr id="34" name="Number 1">
            <a:extLst>
              <a:ext uri="{FF2B5EF4-FFF2-40B4-BE49-F238E27FC236}">
                <a16:creationId xmlns:a16="http://schemas.microsoft.com/office/drawing/2014/main" id="{5B9ACF5E-A0C5-993A-6B5B-FBF0FCB054D4}"/>
              </a:ext>
            </a:extLst>
          </p:cNvPr>
          <p:cNvSpPr/>
          <p:nvPr/>
        </p:nvSpPr>
        <p:spPr>
          <a:xfrm>
            <a:off x="647700" y="2971800"/>
            <a:ext cx="558800" cy="558800"/>
          </a:xfrm>
          <a:prstGeom prst="ellipse">
            <a:avLst/>
          </a:prstGeom>
          <a:solidFill>
            <a:srgbClr val="D62839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379EC6C-F8B0-7463-91BB-9BE935641D5A}"/>
              </a:ext>
            </a:extLst>
          </p:cNvPr>
          <p:cNvSpPr txBox="1"/>
          <p:nvPr/>
        </p:nvSpPr>
        <p:spPr>
          <a:xfrm>
            <a:off x="647700" y="4470399"/>
            <a:ext cx="1854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b="1">
                <a:solidFill>
                  <a:srgbClr val="1B2A4A"/>
                </a:solidFill>
                <a:latin typeface="Arial" panose="020B0604020202020204" pitchFamily="34" charset="0"/>
              </a:rPr>
              <a:t>GP</a:t>
            </a:r>
          </a:p>
        </p:txBody>
      </p:sp>
      <p:sp>
        <p:nvSpPr>
          <p:cNvPr id="36" name="Card 2">
            <a:extLst>
              <a:ext uri="{FF2B5EF4-FFF2-40B4-BE49-F238E27FC236}">
                <a16:creationId xmlns:a16="http://schemas.microsoft.com/office/drawing/2014/main" id="{F5267455-69FC-E6C1-81D9-9A47E342957F}"/>
              </a:ext>
            </a:extLst>
          </p:cNvPr>
          <p:cNvSpPr/>
          <p:nvPr/>
        </p:nvSpPr>
        <p:spPr>
          <a:xfrm>
            <a:off x="2806700" y="2794000"/>
            <a:ext cx="2057400" cy="2730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Card stripe 2">
            <a:extLst>
              <a:ext uri="{FF2B5EF4-FFF2-40B4-BE49-F238E27FC236}">
                <a16:creationId xmlns:a16="http://schemas.microsoft.com/office/drawing/2014/main" id="{1B49E958-ED9C-FB35-9BCB-47D2ECF3F405}"/>
              </a:ext>
            </a:extLst>
          </p:cNvPr>
          <p:cNvSpPr/>
          <p:nvPr/>
        </p:nvSpPr>
        <p:spPr>
          <a:xfrm>
            <a:off x="2959100" y="2794000"/>
            <a:ext cx="1752600" cy="76200"/>
          </a:xfrm>
          <a:prstGeom prst="rect">
            <a:avLst/>
          </a:prstGeom>
          <a:solidFill>
            <a:srgbClr val="1F5FB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8" name="Photo Paediatrician" descr="Photo of a young paediatrician">
            <a:extLst>
              <a:ext uri="{FF2B5EF4-FFF2-40B4-BE49-F238E27FC236}">
                <a16:creationId xmlns:a16="http://schemas.microsoft.com/office/drawing/2014/main" id="{926DD25C-6C02-53EF-C71A-2537DFC848C6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3073400"/>
            <a:ext cx="1270000" cy="1270000"/>
          </a:xfrm>
          <a:prstGeom prst="ellipse">
            <a:avLst/>
          </a:prstGeom>
          <a:ln w="50800">
            <a:solidFill>
              <a:srgbClr val="1F5FB4"/>
            </a:solidFill>
          </a:ln>
        </p:spPr>
      </p:pic>
      <p:sp>
        <p:nvSpPr>
          <p:cNvPr id="39" name="Number 2">
            <a:extLst>
              <a:ext uri="{FF2B5EF4-FFF2-40B4-BE49-F238E27FC236}">
                <a16:creationId xmlns:a16="http://schemas.microsoft.com/office/drawing/2014/main" id="{9534B9F2-CC84-A7EC-D81D-D3358A8646D1}"/>
              </a:ext>
            </a:extLst>
          </p:cNvPr>
          <p:cNvSpPr/>
          <p:nvPr/>
        </p:nvSpPr>
        <p:spPr>
          <a:xfrm>
            <a:off x="2908300" y="2971800"/>
            <a:ext cx="558800" cy="558800"/>
          </a:xfrm>
          <a:prstGeom prst="ellipse">
            <a:avLst/>
          </a:prstGeom>
          <a:solidFill>
            <a:srgbClr val="1F5FB4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3C217E7-9689-9224-0EDD-C429C613F47E}"/>
              </a:ext>
            </a:extLst>
          </p:cNvPr>
          <p:cNvSpPr txBox="1"/>
          <p:nvPr/>
        </p:nvSpPr>
        <p:spPr>
          <a:xfrm>
            <a:off x="2908300" y="4470399"/>
            <a:ext cx="1854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b="1">
                <a:solidFill>
                  <a:srgbClr val="1B2A4A"/>
                </a:solidFill>
                <a:latin typeface="Arial" panose="020B0604020202020204" pitchFamily="34" charset="0"/>
              </a:rPr>
              <a:t>Paediatrician</a:t>
            </a:r>
          </a:p>
        </p:txBody>
      </p:sp>
      <p:sp>
        <p:nvSpPr>
          <p:cNvPr id="41" name="Card 3">
            <a:extLst>
              <a:ext uri="{FF2B5EF4-FFF2-40B4-BE49-F238E27FC236}">
                <a16:creationId xmlns:a16="http://schemas.microsoft.com/office/drawing/2014/main" id="{40230E53-98AA-7372-4411-EDB325ADFA82}"/>
              </a:ext>
            </a:extLst>
          </p:cNvPr>
          <p:cNvSpPr/>
          <p:nvPr/>
        </p:nvSpPr>
        <p:spPr>
          <a:xfrm>
            <a:off x="5067300" y="2794000"/>
            <a:ext cx="2057400" cy="2730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Card stripe 3">
            <a:extLst>
              <a:ext uri="{FF2B5EF4-FFF2-40B4-BE49-F238E27FC236}">
                <a16:creationId xmlns:a16="http://schemas.microsoft.com/office/drawing/2014/main" id="{039A36A3-DAB3-207F-98CF-AFC555507379}"/>
              </a:ext>
            </a:extLst>
          </p:cNvPr>
          <p:cNvSpPr/>
          <p:nvPr/>
        </p:nvSpPr>
        <p:spPr>
          <a:xfrm>
            <a:off x="5219700" y="2794000"/>
            <a:ext cx="1752600" cy="76200"/>
          </a:xfrm>
          <a:prstGeom prst="rect">
            <a:avLst/>
          </a:prstGeom>
          <a:solidFill>
            <a:srgbClr val="1E8A4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3" name="Photo Emergency doctor" descr="Photo of a young emergency doctor">
            <a:extLst>
              <a:ext uri="{FF2B5EF4-FFF2-40B4-BE49-F238E27FC236}">
                <a16:creationId xmlns:a16="http://schemas.microsoft.com/office/drawing/2014/main" id="{4616819D-98F0-CABD-A736-19F247C8A7B3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461000" y="3073400"/>
            <a:ext cx="1270000" cy="1270000"/>
          </a:xfrm>
          <a:prstGeom prst="ellipse">
            <a:avLst/>
          </a:prstGeom>
          <a:ln w="50800">
            <a:solidFill>
              <a:srgbClr val="1E8A4C"/>
            </a:solidFill>
          </a:ln>
        </p:spPr>
      </p:pic>
      <p:sp>
        <p:nvSpPr>
          <p:cNvPr id="44" name="Number 3">
            <a:extLst>
              <a:ext uri="{FF2B5EF4-FFF2-40B4-BE49-F238E27FC236}">
                <a16:creationId xmlns:a16="http://schemas.microsoft.com/office/drawing/2014/main" id="{E9DDE957-67FA-C430-07EE-BC214994E57F}"/>
              </a:ext>
            </a:extLst>
          </p:cNvPr>
          <p:cNvSpPr/>
          <p:nvPr/>
        </p:nvSpPr>
        <p:spPr>
          <a:xfrm>
            <a:off x="5168900" y="2971800"/>
            <a:ext cx="558800" cy="558800"/>
          </a:xfrm>
          <a:prstGeom prst="ellipse">
            <a:avLst/>
          </a:prstGeom>
          <a:solidFill>
            <a:srgbClr val="1E8A4C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A4176C7-9F2B-8DBA-458F-8F9049527797}"/>
              </a:ext>
            </a:extLst>
          </p:cNvPr>
          <p:cNvSpPr txBox="1"/>
          <p:nvPr/>
        </p:nvSpPr>
        <p:spPr>
          <a:xfrm>
            <a:off x="5168900" y="4470400"/>
            <a:ext cx="1854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b="1">
                <a:solidFill>
                  <a:srgbClr val="1B2A4A"/>
                </a:solidFill>
                <a:latin typeface="Arial" panose="020B0604020202020204" pitchFamily="34" charset="0"/>
              </a:rPr>
              <a:t>Emergency doctor</a:t>
            </a:r>
          </a:p>
        </p:txBody>
      </p:sp>
      <p:sp>
        <p:nvSpPr>
          <p:cNvPr id="46" name="Card 4">
            <a:extLst>
              <a:ext uri="{FF2B5EF4-FFF2-40B4-BE49-F238E27FC236}">
                <a16:creationId xmlns:a16="http://schemas.microsoft.com/office/drawing/2014/main" id="{82F571A7-3F4D-3DA5-8F0A-A7DFCDFD156D}"/>
              </a:ext>
            </a:extLst>
          </p:cNvPr>
          <p:cNvSpPr/>
          <p:nvPr/>
        </p:nvSpPr>
        <p:spPr>
          <a:xfrm>
            <a:off x="7327900" y="2794000"/>
            <a:ext cx="2057400" cy="2730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Card stripe 4">
            <a:extLst>
              <a:ext uri="{FF2B5EF4-FFF2-40B4-BE49-F238E27FC236}">
                <a16:creationId xmlns:a16="http://schemas.microsoft.com/office/drawing/2014/main" id="{AE2C3C82-8120-181A-81F9-9FCCFD4989E5}"/>
              </a:ext>
            </a:extLst>
          </p:cNvPr>
          <p:cNvSpPr/>
          <p:nvPr/>
        </p:nvSpPr>
        <p:spPr>
          <a:xfrm>
            <a:off x="7480300" y="2794000"/>
            <a:ext cx="1752600" cy="76200"/>
          </a:xfrm>
          <a:prstGeom prst="rect">
            <a:avLst/>
          </a:prstGeom>
          <a:solidFill>
            <a:srgbClr val="F2C12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8" name="Photo Surgeon" descr="Photo of a young surgeon">
            <a:extLst>
              <a:ext uri="{FF2B5EF4-FFF2-40B4-BE49-F238E27FC236}">
                <a16:creationId xmlns:a16="http://schemas.microsoft.com/office/drawing/2014/main" id="{51538E3D-2E7F-DFDC-F4AF-AFF3A7099D97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7721600" y="3073400"/>
            <a:ext cx="1270000" cy="1270000"/>
          </a:xfrm>
          <a:prstGeom prst="ellipse">
            <a:avLst/>
          </a:prstGeom>
          <a:ln w="50800">
            <a:solidFill>
              <a:srgbClr val="F2C12E"/>
            </a:solidFill>
          </a:ln>
        </p:spPr>
      </p:pic>
      <p:sp>
        <p:nvSpPr>
          <p:cNvPr id="49" name="Number 4">
            <a:extLst>
              <a:ext uri="{FF2B5EF4-FFF2-40B4-BE49-F238E27FC236}">
                <a16:creationId xmlns:a16="http://schemas.microsoft.com/office/drawing/2014/main" id="{6D1760D8-6CB7-C4BD-F29A-A2C2E6C1AEEF}"/>
              </a:ext>
            </a:extLst>
          </p:cNvPr>
          <p:cNvSpPr/>
          <p:nvPr/>
        </p:nvSpPr>
        <p:spPr>
          <a:xfrm>
            <a:off x="7429500" y="2971800"/>
            <a:ext cx="558800" cy="558800"/>
          </a:xfrm>
          <a:prstGeom prst="ellipse">
            <a:avLst/>
          </a:prstGeom>
          <a:solidFill>
            <a:srgbClr val="F2C12E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1B2A4A"/>
                </a:solidFill>
                <a:latin typeface="Arial" panose="020B0604020202020204" pitchFamily="34" charset="0"/>
              </a:rPr>
              <a:t>D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AD63435-7BD2-AB30-8DB3-F28EB1E75B20}"/>
              </a:ext>
            </a:extLst>
          </p:cNvPr>
          <p:cNvSpPr txBox="1"/>
          <p:nvPr/>
        </p:nvSpPr>
        <p:spPr>
          <a:xfrm>
            <a:off x="7429500" y="4470399"/>
            <a:ext cx="1854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b="1">
                <a:solidFill>
                  <a:srgbClr val="1B2A4A"/>
                </a:solidFill>
                <a:latin typeface="Arial" panose="020B0604020202020204" pitchFamily="34" charset="0"/>
              </a:rPr>
              <a:t>Surgeon</a:t>
            </a:r>
          </a:p>
        </p:txBody>
      </p:sp>
      <p:sp>
        <p:nvSpPr>
          <p:cNvPr id="51" name="Card 5">
            <a:extLst>
              <a:ext uri="{FF2B5EF4-FFF2-40B4-BE49-F238E27FC236}">
                <a16:creationId xmlns:a16="http://schemas.microsoft.com/office/drawing/2014/main" id="{BAC3FE30-D78B-1218-E8B5-90992938A83E}"/>
              </a:ext>
            </a:extLst>
          </p:cNvPr>
          <p:cNvSpPr/>
          <p:nvPr/>
        </p:nvSpPr>
        <p:spPr>
          <a:xfrm>
            <a:off x="9588500" y="2794000"/>
            <a:ext cx="2057400" cy="2730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50800" dir="5400000" rotWithShape="0">
              <a:scrgbClr r="0" g="0" b="0">
                <a:alpha val="3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Card stripe 5">
            <a:extLst>
              <a:ext uri="{FF2B5EF4-FFF2-40B4-BE49-F238E27FC236}">
                <a16:creationId xmlns:a16="http://schemas.microsoft.com/office/drawing/2014/main" id="{0A847AD8-F793-99E3-5EAA-8B2F7DF770B3}"/>
              </a:ext>
            </a:extLst>
          </p:cNvPr>
          <p:cNvSpPr/>
          <p:nvPr/>
        </p:nvSpPr>
        <p:spPr>
          <a:xfrm>
            <a:off x="9740900" y="2794000"/>
            <a:ext cx="1752600" cy="76200"/>
          </a:xfrm>
          <a:prstGeom prst="rect">
            <a:avLst/>
          </a:prstGeom>
          <a:solidFill>
            <a:srgbClr val="6B4C9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3" name="Photo Radiologist" descr="Photo of a young radiologist">
            <a:extLst>
              <a:ext uri="{FF2B5EF4-FFF2-40B4-BE49-F238E27FC236}">
                <a16:creationId xmlns:a16="http://schemas.microsoft.com/office/drawing/2014/main" id="{7DB344FD-FE91-4377-E03B-D02D233F8DBD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9982200" y="3073400"/>
            <a:ext cx="1270000" cy="1270000"/>
          </a:xfrm>
          <a:prstGeom prst="ellipse">
            <a:avLst/>
          </a:prstGeom>
          <a:ln w="50800">
            <a:solidFill>
              <a:srgbClr val="6B4C93"/>
            </a:solidFill>
          </a:ln>
        </p:spPr>
      </p:pic>
      <p:sp>
        <p:nvSpPr>
          <p:cNvPr id="54" name="Number 5">
            <a:extLst>
              <a:ext uri="{FF2B5EF4-FFF2-40B4-BE49-F238E27FC236}">
                <a16:creationId xmlns:a16="http://schemas.microsoft.com/office/drawing/2014/main" id="{AAFDE41D-F07A-F113-6791-543C3C3A5AC4}"/>
              </a:ext>
            </a:extLst>
          </p:cNvPr>
          <p:cNvSpPr/>
          <p:nvPr/>
        </p:nvSpPr>
        <p:spPr>
          <a:xfrm>
            <a:off x="9690100" y="2971800"/>
            <a:ext cx="558800" cy="558800"/>
          </a:xfrm>
          <a:prstGeom prst="ellipse">
            <a:avLst/>
          </a:prstGeom>
          <a:solidFill>
            <a:srgbClr val="6B4C93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200" b="1">
                <a:solidFill>
                  <a:srgbClr val="FFFFFF"/>
                </a:solidFill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53E2255-7460-E8DB-3A5E-DD98B952797F}"/>
              </a:ext>
            </a:extLst>
          </p:cNvPr>
          <p:cNvSpPr txBox="1"/>
          <p:nvPr/>
        </p:nvSpPr>
        <p:spPr>
          <a:xfrm>
            <a:off x="9690100" y="4470399"/>
            <a:ext cx="1854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b="1">
                <a:solidFill>
                  <a:srgbClr val="1B2A4A"/>
                </a:solidFill>
                <a:latin typeface="Arial" panose="020B0604020202020204" pitchFamily="34" charset="0"/>
              </a:rPr>
              <a:t>Radiologist</a:t>
            </a:r>
          </a:p>
        </p:txBody>
      </p:sp>
    </p:spTree>
    <p:extLst>
      <p:ext uri="{BB962C8B-B14F-4D97-AF65-F5344CB8AC3E}">
        <p14:creationId xmlns:p14="http://schemas.microsoft.com/office/powerpoint/2010/main" val="4080988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yes – pay and hours</a:t>
            </a:r>
            <a:endParaRPr lang="en-US" sz="360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440680" cy="3931920"/>
          </a:xfrm>
          <a:prstGeom prst="roundRect">
            <a:avLst>
              <a:gd name="adj" fmla="val 3488"/>
            </a:avLst>
          </a:prstGeom>
          <a:solidFill>
            <a:srgbClr val="FFFFFF"/>
          </a:solidFill>
          <a:ln w="12700">
            <a:solidFill>
              <a:srgbClr val="D9DDC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440680" cy="822960"/>
          </a:xfrm>
          <a:prstGeom prst="roundRect">
            <a:avLst>
              <a:gd name="adj" fmla="val 16667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548640" y="1463040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(resident) doctor</a:t>
            </a:r>
            <a:endParaRPr lang="en-US" sz="2600"/>
          </a:p>
        </p:txBody>
      </p:sp>
      <p:sp>
        <p:nvSpPr>
          <p:cNvPr id="6" name="Text 4"/>
          <p:cNvSpPr txBox="1"/>
          <p:nvPr/>
        </p:nvSpPr>
        <p:spPr>
          <a:xfrm>
            <a:off x="822960" y="2413000"/>
            <a:ext cx="489204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4800" b="1">
                <a:solidFill>
                  <a:srgbClr val="E639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£41,000 +</a:t>
            </a:r>
            <a:endParaRPr lang="en-US" sz="4800"/>
          </a:p>
        </p:txBody>
      </p:sp>
      <p:sp>
        <p:nvSpPr>
          <p:cNvPr id="8" name="Shape 6"/>
          <p:cNvSpPr/>
          <p:nvPr/>
        </p:nvSpPr>
        <p:spPr>
          <a:xfrm>
            <a:off x="6172200" y="1463040"/>
            <a:ext cx="5440680" cy="3931920"/>
          </a:xfrm>
          <a:prstGeom prst="roundRect">
            <a:avLst>
              <a:gd name="adj" fmla="val 3488"/>
            </a:avLst>
          </a:prstGeom>
          <a:solidFill>
            <a:srgbClr val="FFFFFF"/>
          </a:solidFill>
          <a:ln w="12700">
            <a:solidFill>
              <a:srgbClr val="D9DDC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6172200" y="1463040"/>
            <a:ext cx="5440680" cy="822960"/>
          </a:xfrm>
          <a:prstGeom prst="roundRect">
            <a:avLst>
              <a:gd name="adj" fmla="val 16667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 txBox="1"/>
          <p:nvPr/>
        </p:nvSpPr>
        <p:spPr>
          <a:xfrm>
            <a:off x="6172200" y="1463040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Consultant or GP</a:t>
            </a:r>
            <a:endParaRPr lang="en-US" sz="2600"/>
          </a:p>
        </p:txBody>
      </p:sp>
      <p:sp>
        <p:nvSpPr>
          <p:cNvPr id="11" name="Text 9"/>
          <p:cNvSpPr txBox="1"/>
          <p:nvPr/>
        </p:nvSpPr>
        <p:spPr>
          <a:xfrm>
            <a:off x="6446520" y="2413000"/>
            <a:ext cx="489204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4800" b="1">
                <a:solidFill>
                  <a:srgbClr val="E639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£76,000 – £114,000</a:t>
            </a:r>
            <a:endParaRPr lang="en-US" sz="48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016000" y="1905000"/>
            <a:ext cx="10160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GB" sz="4800" b="1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different careers are there in the NHS?</a:t>
            </a:r>
            <a:endParaRPr lang="en-US" sz="48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56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GB" sz="3600" b="1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Byrchall to Medical School</a:t>
            </a:r>
            <a:endParaRPr lang="en-US" sz="360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606040" cy="347472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9DDC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2606040" cy="777240"/>
          </a:xfrm>
          <a:prstGeom prst="roundRect">
            <a:avLst>
              <a:gd name="adj" fmla="val 17647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640080" y="137160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Byrchall</a:t>
            </a:r>
            <a:endParaRPr lang="en-US" sz="1800"/>
          </a:p>
        </p:txBody>
      </p:sp>
      <p:sp>
        <p:nvSpPr>
          <p:cNvPr id="6" name="Text 4"/>
          <p:cNvSpPr txBox="1"/>
          <p:nvPr/>
        </p:nvSpPr>
        <p:spPr>
          <a:xfrm>
            <a:off x="731520" y="2222500"/>
            <a:ext cx="224028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GCSEs: aim for 7+</a:t>
            </a:r>
            <a:endParaRPr lang="en-US" sz="2800"/>
          </a:p>
        </p:txBody>
      </p:sp>
      <p:sp>
        <p:nvSpPr>
          <p:cNvPr id="7" name="Text 5"/>
          <p:cNvSpPr txBox="1"/>
          <p:nvPr/>
        </p:nvSpPr>
        <p:spPr>
          <a:xfrm>
            <a:off x="3108960" y="283210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E639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800"/>
          </a:p>
        </p:txBody>
      </p:sp>
      <p:sp>
        <p:nvSpPr>
          <p:cNvPr id="8" name="Shape 6"/>
          <p:cNvSpPr/>
          <p:nvPr/>
        </p:nvSpPr>
        <p:spPr>
          <a:xfrm>
            <a:off x="3319272" y="1371600"/>
            <a:ext cx="2606040" cy="347472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9DDC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319272" y="1371600"/>
            <a:ext cx="2606040" cy="777240"/>
          </a:xfrm>
          <a:prstGeom prst="roundRect">
            <a:avLst>
              <a:gd name="adj" fmla="val 17647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 txBox="1"/>
          <p:nvPr/>
        </p:nvSpPr>
        <p:spPr>
          <a:xfrm>
            <a:off x="3410712" y="137160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College</a:t>
            </a:r>
            <a:endParaRPr lang="en-US" sz="1800"/>
          </a:p>
        </p:txBody>
      </p:sp>
      <p:sp>
        <p:nvSpPr>
          <p:cNvPr id="11" name="Text 9"/>
          <p:cNvSpPr txBox="1"/>
          <p:nvPr/>
        </p:nvSpPr>
        <p:spPr>
          <a:xfrm>
            <a:off x="3502152" y="2222500"/>
            <a:ext cx="224028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+ biology A levels</a:t>
            </a:r>
            <a:endParaRPr lang="en-US" sz="2800"/>
          </a:p>
        </p:txBody>
      </p:sp>
      <p:sp>
        <p:nvSpPr>
          <p:cNvPr id="12" name="Text 10"/>
          <p:cNvSpPr txBox="1"/>
          <p:nvPr/>
        </p:nvSpPr>
        <p:spPr>
          <a:xfrm>
            <a:off x="5879592" y="283210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E639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800"/>
          </a:p>
        </p:txBody>
      </p:sp>
      <p:sp>
        <p:nvSpPr>
          <p:cNvPr id="13" name="Shape 11"/>
          <p:cNvSpPr/>
          <p:nvPr/>
        </p:nvSpPr>
        <p:spPr>
          <a:xfrm>
            <a:off x="6089904" y="1371600"/>
            <a:ext cx="2606040" cy="347472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9DDC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6089904" y="1371600"/>
            <a:ext cx="2606040" cy="777240"/>
          </a:xfrm>
          <a:prstGeom prst="roundRect">
            <a:avLst>
              <a:gd name="adj" fmla="val 17647"/>
            </a:avLst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6181344" y="137160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</a:t>
            </a:r>
            <a:endParaRPr lang="en-US" sz="1800"/>
          </a:p>
        </p:txBody>
      </p:sp>
      <p:sp>
        <p:nvSpPr>
          <p:cNvPr id="16" name="Text 14"/>
          <p:cNvSpPr txBox="1"/>
          <p:nvPr/>
        </p:nvSpPr>
        <p:spPr>
          <a:xfrm>
            <a:off x="6272784" y="2222500"/>
            <a:ext cx="224028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UCAT test + interview</a:t>
            </a:r>
            <a:endParaRPr lang="en-US" sz="2800"/>
          </a:p>
        </p:txBody>
      </p:sp>
      <p:sp>
        <p:nvSpPr>
          <p:cNvPr id="17" name="Text 15"/>
          <p:cNvSpPr txBox="1"/>
          <p:nvPr/>
        </p:nvSpPr>
        <p:spPr>
          <a:xfrm>
            <a:off x="8650224" y="283210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E639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800"/>
          </a:p>
        </p:txBody>
      </p:sp>
      <p:sp>
        <p:nvSpPr>
          <p:cNvPr id="18" name="Shape 16"/>
          <p:cNvSpPr/>
          <p:nvPr/>
        </p:nvSpPr>
        <p:spPr>
          <a:xfrm>
            <a:off x="8860536" y="1371600"/>
            <a:ext cx="2606040" cy="347472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9DDC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8860536" y="1371600"/>
            <a:ext cx="2606040" cy="777240"/>
          </a:xfrm>
          <a:prstGeom prst="roundRect">
            <a:avLst>
              <a:gd name="adj" fmla="val 17647"/>
            </a:avLst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 txBox="1"/>
          <p:nvPr/>
        </p:nvSpPr>
        <p:spPr>
          <a:xfrm>
            <a:off x="8951976" y="137160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Medical school</a:t>
            </a:r>
            <a:endParaRPr lang="en-US" sz="1800"/>
          </a:p>
        </p:txBody>
      </p:sp>
      <p:sp>
        <p:nvSpPr>
          <p:cNvPr id="21" name="Text 19"/>
          <p:cNvSpPr txBox="1"/>
          <p:nvPr/>
        </p:nvSpPr>
        <p:spPr>
          <a:xfrm>
            <a:off x="9043416" y="2222500"/>
            <a:ext cx="224028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years, then training</a:t>
            </a:r>
            <a:endParaRPr lang="en-US" sz="2800"/>
          </a:p>
        </p:txBody>
      </p:sp>
      <p:sp>
        <p:nvSpPr>
          <p:cNvPr id="22" name="Shape 20"/>
          <p:cNvSpPr/>
          <p:nvPr/>
        </p:nvSpPr>
        <p:spPr>
          <a:xfrm>
            <a:off x="548640" y="5120640"/>
            <a:ext cx="11094415" cy="914400"/>
          </a:xfrm>
          <a:prstGeom prst="roundRect">
            <a:avLst>
              <a:gd name="adj" fmla="val 15000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 txBox="1"/>
          <p:nvPr/>
        </p:nvSpPr>
        <p:spPr>
          <a:xfrm>
            <a:off x="822960" y="5120640"/>
            <a:ext cx="105457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12: apply for access schemes – some can lower the grades you need</a:t>
            </a:r>
            <a:endParaRPr lang="en-US" sz="2000"/>
          </a:p>
        </p:txBody>
      </p:sp>
      <p:sp>
        <p:nvSpPr>
          <p:cNvPr id="24" name="School value"/>
          <p:cNvSpPr/>
          <p:nvPr/>
        </p:nvSpPr>
        <p:spPr>
          <a:xfrm>
            <a:off x="8579815" y="411480"/>
            <a:ext cx="3063240" cy="548640"/>
          </a:xfrm>
          <a:prstGeom prst="roundRect">
            <a:avLst>
              <a:gd name="adj" fmla="val 20000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 txBox="1"/>
          <p:nvPr/>
        </p:nvSpPr>
        <p:spPr>
          <a:xfrm>
            <a:off x="8579815" y="4114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value: Aspiration</a:t>
            </a:r>
            <a:endParaRPr lang="en-US" sz="180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7765A-B465-063D-56CC-4AD539C1F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>
            <a:extLst>
              <a:ext uri="{FF2B5EF4-FFF2-40B4-BE49-F238E27FC236}">
                <a16:creationId xmlns:a16="http://schemas.microsoft.com/office/drawing/2014/main" id="{71498DD2-89FD-846E-2B73-0CF8D748C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80000">
            <a:off x="457200" y="508000"/>
            <a:ext cx="5969000" cy="3357748"/>
          </a:xfrm>
          <a:prstGeom prst="rect">
            <a:avLst/>
          </a:prstGeom>
          <a:noFill/>
          <a:ln w="88900" algn="ctr">
            <a:solidFill>
              <a:srgbClr val="FFFFFF"/>
            </a:solidFill>
            <a:miter lim="800000"/>
            <a:headEnd/>
            <a:tailEnd/>
          </a:ln>
          <a:effectLst>
            <a:outerShdw blurRad="127000" dist="81320" dir="3080415" algn="ctr" rotWithShape="0">
              <a:srgbClr val="000000">
                <a:alpha val="5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464646"/>
                </a:solidFill>
              </a14:hiddenFill>
            </a:ext>
          </a:extLst>
        </p:spPr>
      </p:pic>
      <p:sp>
        <p:nvSpPr>
          <p:cNvPr id="2" name="Before-after arrow">
            <a:extLst>
              <a:ext uri="{FF2B5EF4-FFF2-40B4-BE49-F238E27FC236}">
                <a16:creationId xmlns:a16="http://schemas.microsoft.com/office/drawing/2014/main" id="{10F43693-F777-4242-8746-FD5E6EBD5219}"/>
              </a:ext>
            </a:extLst>
          </p:cNvPr>
          <p:cNvSpPr/>
          <p:nvPr/>
        </p:nvSpPr>
        <p:spPr>
          <a:xfrm rot="2400000">
            <a:off x="7112000" y="1625600"/>
            <a:ext cx="889000" cy="685800"/>
          </a:xfrm>
          <a:prstGeom prst="rightArrow">
            <a:avLst/>
          </a:prstGeom>
          <a:solidFill>
            <a:srgbClr val="E6394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872A2CC0-2D7A-9C20-A7B6-E4F2D4D58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000">
            <a:off x="4978400" y="3079272"/>
            <a:ext cx="6731000" cy="3092928"/>
          </a:xfrm>
          <a:prstGeom prst="rect">
            <a:avLst/>
          </a:prstGeom>
          <a:noFill/>
          <a:ln w="88900" algn="ctr">
            <a:solidFill>
              <a:srgbClr val="FFFFFF"/>
            </a:solidFill>
            <a:miter lim="800000"/>
            <a:headEnd/>
            <a:tailEnd/>
          </a:ln>
          <a:effectLst>
            <a:outerShdw blurRad="127000" dist="81320" dir="3080415" algn="ctr" rotWithShape="0">
              <a:srgbClr val="000000">
                <a:alpha val="5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464646"/>
                </a:solidFill>
              </a14:hiddenFill>
            </a:ext>
          </a:extLst>
        </p:spPr>
      </p:pic>
      <p:sp>
        <p:nvSpPr>
          <p:cNvPr id="26" name="Slide Number Placeholder 0">
            <a:extLst>
              <a:ext uri="{FF2B5EF4-FFF2-40B4-BE49-F238E27FC236}">
                <a16:creationId xmlns:a16="http://schemas.microsoft.com/office/drawing/2014/main" id="{466CD209-D416-EBAC-6E8F-63A97F9E7F2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>
                <a:solidFill>
                  <a:srgbClr val="FFFFFF"/>
                </a:solidFill>
              </a:rPr>
              <a:t>20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256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7765A-B465-063D-56CC-4AD539C1F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0">
            <a:extLst>
              <a:ext uri="{FF2B5EF4-FFF2-40B4-BE49-F238E27FC236}">
                <a16:creationId xmlns:a16="http://schemas.microsoft.com/office/drawing/2014/main" id="{466CD209-D416-EBAC-6E8F-63A97F9E7F2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>
                <a:solidFill>
                  <a:srgbClr val="FFFFFF"/>
                </a:solidFill>
              </a:rPr>
              <a:t>21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8960443-3DAC-98E6-82F7-52C48D22D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000">
            <a:off x="6830650" y="1498600"/>
            <a:ext cx="4909774" cy="3683000"/>
          </a:xfrm>
          <a:prstGeom prst="rect">
            <a:avLst/>
          </a:prstGeom>
          <a:noFill/>
          <a:ln w="88900" algn="ctr">
            <a:solidFill>
              <a:srgbClr val="FFFFFF"/>
            </a:solidFill>
            <a:miter lim="800000"/>
            <a:headEnd/>
            <a:tailEnd/>
          </a:ln>
          <a:effectLst>
            <a:outerShdw blurRad="127000" dist="81320" dir="3080415" algn="ctr" rotWithShape="0">
              <a:srgbClr val="000000">
                <a:alpha val="5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464646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66EB3A-B1CE-EA63-6625-C5537AA5E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80000">
            <a:off x="451576" y="1498600"/>
            <a:ext cx="5871074" cy="3683000"/>
          </a:xfrm>
          <a:prstGeom prst="rect">
            <a:avLst/>
          </a:prstGeom>
          <a:noFill/>
          <a:ln w="88900" algn="ctr">
            <a:solidFill>
              <a:srgbClr val="FFFFFF"/>
            </a:solidFill>
            <a:miter lim="800000"/>
            <a:headEnd/>
            <a:tailEnd/>
          </a:ln>
          <a:effectLst>
            <a:outerShdw blurRad="127000" dist="81319" dir="3080424" rotWithShape="0">
              <a:srgbClr val="000000">
                <a:alpha val="5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0407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7765A-B465-063D-56CC-4AD539C1F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0">
            <a:extLst>
              <a:ext uri="{FF2B5EF4-FFF2-40B4-BE49-F238E27FC236}">
                <a16:creationId xmlns:a16="http://schemas.microsoft.com/office/drawing/2014/main" id="{466CD209-D416-EBAC-6E8F-63A97F9E7F2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>
                <a:solidFill>
                  <a:srgbClr val="FFFFFF"/>
                </a:solidFill>
              </a:rPr>
              <a:t>22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25824275-CE64-505B-FDE0-6F6F75BE1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t="30202" r="14000" b="23591"/>
          <a:stretch>
            <a:fillRect/>
          </a:stretch>
        </p:blipFill>
        <p:spPr bwMode="auto">
          <a:xfrm rot="120000">
            <a:off x="8228606" y="609600"/>
            <a:ext cx="2706280" cy="2540000"/>
          </a:xfrm>
          <a:prstGeom prst="rect">
            <a:avLst/>
          </a:prstGeom>
          <a:noFill/>
          <a:ln w="88900" algn="ctr">
            <a:solidFill>
              <a:srgbClr val="FFFFFF"/>
            </a:solidFill>
            <a:miter lim="800000"/>
            <a:headEnd/>
            <a:tailEnd/>
          </a:ln>
          <a:effectLst>
            <a:outerShdw blurRad="127000" dist="81320" dir="3080415" algn="ctr" rotWithShape="0">
              <a:srgbClr val="000000">
                <a:alpha val="5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464646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37A4D9A-AF27-5D82-CE72-D225338F5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t="5000" r="17000" b="57000"/>
          <a:stretch>
            <a:fillRect/>
          </a:stretch>
        </p:blipFill>
        <p:spPr bwMode="auto">
          <a:xfrm rot="120000">
            <a:off x="4500036" y="3683000"/>
            <a:ext cx="6619077" cy="2540000"/>
          </a:xfrm>
          <a:prstGeom prst="rect">
            <a:avLst/>
          </a:prstGeom>
          <a:noFill/>
          <a:ln w="88900" algn="ctr">
            <a:solidFill>
              <a:srgbClr val="FFFFFF"/>
            </a:solidFill>
            <a:miter lim="800000"/>
            <a:headEnd/>
            <a:tailEnd/>
          </a:ln>
          <a:effectLst>
            <a:outerShdw blurRad="127000" dist="81320" dir="3080415" algn="ctr" rotWithShape="0">
              <a:srgbClr val="000000">
                <a:alpha val="5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464646"/>
                </a:solidFill>
              </a14:hiddenFill>
            </a:ext>
          </a:extLst>
        </p:spPr>
      </p:pic>
      <p:pic>
        <p:nvPicPr>
          <p:cNvPr id="4" name="Certificate NHS70">
            <a:extLst>
              <a:ext uri="{FF2B5EF4-FFF2-40B4-BE49-F238E27FC236}">
                <a16:creationId xmlns:a16="http://schemas.microsoft.com/office/drawing/2014/main" id="{DA511205-C3F6-4A78-A1D5-05F39F6888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0000">
            <a:off x="1257114" y="609600"/>
            <a:ext cx="1623083" cy="2540000"/>
          </a:xfrm>
          <a:prstGeom prst="rect">
            <a:avLst/>
          </a:prstGeom>
          <a:ln w="88900">
            <a:solidFill>
              <a:srgbClr val="FFFFFF"/>
            </a:solidFill>
          </a:ln>
          <a:effectLst>
            <a:outerShdw blurRad="127000" dist="81319" dir="3080424" rotWithShape="0">
              <a:srgbClr val="000000">
                <a:alpha val="55000"/>
              </a:srgbClr>
            </a:outerShdw>
          </a:effectLst>
        </p:spPr>
      </p:pic>
      <p:pic>
        <p:nvPicPr>
          <p:cNvPr id="5" name="Coronary care unit cheque">
            <a:extLst>
              <a:ext uri="{FF2B5EF4-FFF2-40B4-BE49-F238E27FC236}">
                <a16:creationId xmlns:a16="http://schemas.microsoft.com/office/drawing/2014/main" id="{1CB05508-5CA4-9C96-924F-5E94749AB4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80000">
            <a:off x="1072887" y="3683000"/>
            <a:ext cx="2995349" cy="2540000"/>
          </a:xfrm>
          <a:prstGeom prst="rect">
            <a:avLst/>
          </a:prstGeom>
          <a:ln w="88900">
            <a:solidFill>
              <a:srgbClr val="FFFFFF"/>
            </a:solidFill>
          </a:ln>
          <a:effectLst>
            <a:outerShdw blurRad="127000" dist="81319" dir="3080424" rotWithShape="0">
              <a:srgbClr val="000000">
                <a:alpha val="55000"/>
              </a:srgbClr>
            </a:outerShdw>
          </a:effectLst>
        </p:spPr>
      </p:pic>
      <p:pic>
        <p:nvPicPr>
          <p:cNvPr id="3" name="Certificate SFCA">
            <a:extLst>
              <a:ext uri="{FF2B5EF4-FFF2-40B4-BE49-F238E27FC236}">
                <a16:creationId xmlns:a16="http://schemas.microsoft.com/office/drawing/2014/main" id="{1B6969DE-CA14-D2E1-5319-F176C072429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000" t="3000" r="30000" b="48000"/>
          <a:stretch>
            <a:fillRect/>
          </a:stretch>
        </p:blipFill>
        <p:spPr>
          <a:xfrm rot="21480000">
            <a:off x="3210396" y="609600"/>
            <a:ext cx="4688010" cy="2540000"/>
          </a:xfrm>
          <a:prstGeom prst="rect">
            <a:avLst/>
          </a:prstGeom>
          <a:ln w="88900">
            <a:solidFill>
              <a:srgbClr val="FFFFFF"/>
            </a:solidFill>
          </a:ln>
          <a:effectLst>
            <a:outerShdw blurRad="127000" dist="81319" dir="3080424" rotWithShape="0">
              <a:srgbClr val="000000">
                <a:alpha val="5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1755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C805E-AAFF-CA6B-E6A1-463AB39D5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cg banner">
            <a:extLst>
              <a:ext uri="{FF2B5EF4-FFF2-40B4-BE49-F238E27FC236}">
                <a16:creationId xmlns:a16="http://schemas.microsoft.com/office/drawing/2014/main" id="{59472C17-4565-ADA1-3A1A-BD9ABCA9A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"/>
            <a:ext cx="12191695" cy="1904952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0CDA0547-5CEE-1ADD-29F6-0C7A146899E3}"/>
              </a:ext>
            </a:extLst>
          </p:cNvPr>
          <p:cNvSpPr txBox="1"/>
          <p:nvPr/>
        </p:nvSpPr>
        <p:spPr>
          <a:xfrm>
            <a:off x="731520" y="2540000"/>
            <a:ext cx="1072865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not you?</a:t>
            </a:r>
            <a:endParaRPr lang="en-US" sz="600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4103C18B-5BA2-8B54-A52B-40629A60A4F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6873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C9D1E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741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2075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CG line">
            <a:extLst>
              <a:ext uri="{FF2B5EF4-FFF2-40B4-BE49-F238E27FC236}">
                <a16:creationId xmlns:a16="http://schemas.microsoft.com/office/drawing/2014/main" id="{DB2FFF47-1CBC-14F4-5E82-1A5BBA22841F}"/>
              </a:ext>
            </a:extLst>
          </p:cNvPr>
          <p:cNvSpPr/>
          <p:nvPr/>
        </p:nvSpPr>
        <p:spPr>
          <a:xfrm>
            <a:off x="0" y="5778500"/>
            <a:ext cx="12192001" cy="787401"/>
          </a:xfrm>
          <a:custGeom>
            <a:avLst/>
            <a:gdLst/>
            <a:ahLst/>
            <a:cxnLst/>
            <a:rect l="0" t="0" r="0" b="0"/>
            <a:pathLst>
              <a:path w="12192001" h="787401">
                <a:moveTo>
                  <a:pt x="0" y="533400"/>
                </a:moveTo>
                <a:lnTo>
                  <a:pt x="5080000" y="533400"/>
                </a:lnTo>
                <a:lnTo>
                  <a:pt x="5334000" y="469900"/>
                </a:lnTo>
                <a:lnTo>
                  <a:pt x="5562600" y="533400"/>
                </a:lnTo>
                <a:lnTo>
                  <a:pt x="5740400" y="533400"/>
                </a:lnTo>
                <a:lnTo>
                  <a:pt x="5867400" y="711200"/>
                </a:lnTo>
                <a:lnTo>
                  <a:pt x="6096000" y="0"/>
                </a:lnTo>
                <a:lnTo>
                  <a:pt x="6299200" y="787400"/>
                </a:lnTo>
                <a:lnTo>
                  <a:pt x="6451600" y="533400"/>
                </a:lnTo>
                <a:lnTo>
                  <a:pt x="6731000" y="533400"/>
                </a:lnTo>
                <a:lnTo>
                  <a:pt x="6985000" y="419100"/>
                </a:lnTo>
                <a:lnTo>
                  <a:pt x="7239000" y="533400"/>
                </a:lnTo>
                <a:lnTo>
                  <a:pt x="12192000" y="533400"/>
                </a:lnTo>
              </a:path>
            </a:pathLst>
          </a:custGeom>
          <a:ln w="38100">
            <a:solidFill>
              <a:srgbClr val="2B4A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ag">
            <a:extLst>
              <a:ext uri="{FF2B5EF4-FFF2-40B4-BE49-F238E27FC236}">
                <a16:creationId xmlns:a16="http://schemas.microsoft.com/office/drawing/2014/main" id="{C98C016E-B07D-EFD2-F91D-1EDC4FC8967C}"/>
              </a:ext>
            </a:extLst>
          </p:cNvPr>
          <p:cNvSpPr/>
          <p:nvPr/>
        </p:nvSpPr>
        <p:spPr>
          <a:xfrm>
            <a:off x="546100" y="381000"/>
            <a:ext cx="2667000" cy="508000"/>
          </a:xfrm>
          <a:prstGeom prst="roundRect">
            <a:avLst>
              <a:gd name="adj" fmla="val 50000"/>
            </a:avLst>
          </a:prstGeom>
          <a:solidFill>
            <a:srgbClr val="FFC93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rgbClr val="14213D"/>
                </a:solidFill>
                <a:latin typeface="Arial" panose="020B0604020202020204" pitchFamily="34" charset="0"/>
              </a:rPr>
              <a:t>TRUE OR FALSE?</a:t>
            </a:r>
          </a:p>
        </p:txBody>
      </p:sp>
      <p:sp>
        <p:nvSpPr>
          <p:cNvPr id="4" name="Counter">
            <a:extLst>
              <a:ext uri="{FF2B5EF4-FFF2-40B4-BE49-F238E27FC236}">
                <a16:creationId xmlns:a16="http://schemas.microsoft.com/office/drawing/2014/main" id="{EBA93DFE-5FAF-F3A3-94DE-58EADC35920C}"/>
              </a:ext>
            </a:extLst>
          </p:cNvPr>
          <p:cNvSpPr txBox="1"/>
          <p:nvPr/>
        </p:nvSpPr>
        <p:spPr>
          <a:xfrm>
            <a:off x="9652000" y="381000"/>
            <a:ext cx="19939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GB" b="1">
                <a:solidFill>
                  <a:srgbClr val="B8C7E0"/>
                </a:solidFill>
                <a:latin typeface="Arial" panose="020B0604020202020204" pitchFamily="34" charset="0"/>
              </a:rPr>
              <a:t>1 of 6</a:t>
            </a:r>
          </a:p>
        </p:txBody>
      </p:sp>
      <p:sp>
        <p:nvSpPr>
          <p:cNvPr id="5" name="Statement">
            <a:extLst>
              <a:ext uri="{FF2B5EF4-FFF2-40B4-BE49-F238E27FC236}">
                <a16:creationId xmlns:a16="http://schemas.microsoft.com/office/drawing/2014/main" id="{1AF6C394-4441-9BFC-1715-6DB84B634286}"/>
              </a:ext>
            </a:extLst>
          </p:cNvPr>
          <p:cNvSpPr txBox="1"/>
          <p:nvPr/>
        </p:nvSpPr>
        <p:spPr>
          <a:xfrm>
            <a:off x="762000" y="1206500"/>
            <a:ext cx="10668000" cy="241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4000" b="1">
                <a:solidFill>
                  <a:srgbClr val="FFFFFF"/>
                </a:solidFill>
                <a:latin typeface="Arial" panose="020B0604020202020204" pitchFamily="34" charset="0"/>
              </a:rPr>
              <a:t>Your heart stops beating when you sneeze.</a:t>
            </a:r>
          </a:p>
        </p:txBody>
      </p:sp>
      <p:sp>
        <p:nvSpPr>
          <p:cNvPr id="6" name="Tile TRUE">
            <a:extLst>
              <a:ext uri="{FF2B5EF4-FFF2-40B4-BE49-F238E27FC236}">
                <a16:creationId xmlns:a16="http://schemas.microsoft.com/office/drawing/2014/main" id="{E5933FE1-3313-5282-4181-8AAC5AA13BA1}"/>
              </a:ext>
            </a:extLst>
          </p:cNvPr>
          <p:cNvSpPr/>
          <p:nvPr/>
        </p:nvSpPr>
        <p:spPr>
          <a:xfrm>
            <a:off x="952500" y="3873500"/>
            <a:ext cx="4826000" cy="1651000"/>
          </a:xfrm>
          <a:prstGeom prst="roundRect">
            <a:avLst>
              <a:gd name="adj" fmla="val 18000"/>
            </a:avLst>
          </a:prstGeom>
          <a:solidFill>
            <a:srgbClr val="12A594"/>
          </a:solidFill>
          <a:ln w="12700" cap="flat" cmpd="sng" algn="ctr">
            <a:noFill/>
            <a:prstDash val="solid"/>
            <a:miter lim="800000"/>
          </a:ln>
          <a:effectLst>
            <a:outerShdw blurRad="152400" dist="76200" dir="5400000" rotWithShape="0">
              <a:scrgbClr r="0" g="0" b="0">
                <a:alpha val="4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Number 1">
            <a:extLst>
              <a:ext uri="{FF2B5EF4-FFF2-40B4-BE49-F238E27FC236}">
                <a16:creationId xmlns:a16="http://schemas.microsoft.com/office/drawing/2014/main" id="{5ACDA7CB-D51F-BC82-10A8-5F6B9B489A28}"/>
              </a:ext>
            </a:extLst>
          </p:cNvPr>
          <p:cNvSpPr/>
          <p:nvPr/>
        </p:nvSpPr>
        <p:spPr>
          <a:xfrm>
            <a:off x="1308100" y="4191000"/>
            <a:ext cx="1016000" cy="1016000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12A594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8" name="Word TRUE">
            <a:extLst>
              <a:ext uri="{FF2B5EF4-FFF2-40B4-BE49-F238E27FC236}">
                <a16:creationId xmlns:a16="http://schemas.microsoft.com/office/drawing/2014/main" id="{80C42B70-9E7F-8102-A9A4-01D7A425BD1E}"/>
              </a:ext>
            </a:extLst>
          </p:cNvPr>
          <p:cNvSpPr txBox="1"/>
          <p:nvPr/>
        </p:nvSpPr>
        <p:spPr>
          <a:xfrm>
            <a:off x="2603500" y="4127500"/>
            <a:ext cx="2921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GB" sz="4800" b="1">
                <a:solidFill>
                  <a:srgbClr val="FFFFFF"/>
                </a:solidFill>
                <a:latin typeface="Arial" panose="020B0604020202020204" pitchFamily="34" charset="0"/>
              </a:rPr>
              <a:t>TRUE</a:t>
            </a:r>
          </a:p>
        </p:txBody>
      </p:sp>
      <p:sp>
        <p:nvSpPr>
          <p:cNvPr id="9" name="Tile FALSE">
            <a:extLst>
              <a:ext uri="{FF2B5EF4-FFF2-40B4-BE49-F238E27FC236}">
                <a16:creationId xmlns:a16="http://schemas.microsoft.com/office/drawing/2014/main" id="{73DE531A-C397-0F1B-3A82-ED293D7B0995}"/>
              </a:ext>
            </a:extLst>
          </p:cNvPr>
          <p:cNvSpPr/>
          <p:nvPr/>
        </p:nvSpPr>
        <p:spPr>
          <a:xfrm>
            <a:off x="6413500" y="3873500"/>
            <a:ext cx="4826000" cy="1651000"/>
          </a:xfrm>
          <a:prstGeom prst="roundRect">
            <a:avLst>
              <a:gd name="adj" fmla="val 18000"/>
            </a:avLst>
          </a:prstGeom>
          <a:solidFill>
            <a:srgbClr val="EF5B5B"/>
          </a:solidFill>
          <a:ln w="12700" cap="flat" cmpd="sng" algn="ctr">
            <a:noFill/>
            <a:prstDash val="solid"/>
            <a:miter lim="800000"/>
          </a:ln>
          <a:effectLst>
            <a:outerShdw blurRad="152400" dist="76200" dir="5400000" rotWithShape="0">
              <a:scrgbClr r="0" g="0" b="0">
                <a:alpha val="4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Number 2">
            <a:extLst>
              <a:ext uri="{FF2B5EF4-FFF2-40B4-BE49-F238E27FC236}">
                <a16:creationId xmlns:a16="http://schemas.microsoft.com/office/drawing/2014/main" id="{264DDAC3-C812-7977-924C-AA89B1EBBA50}"/>
              </a:ext>
            </a:extLst>
          </p:cNvPr>
          <p:cNvSpPr/>
          <p:nvPr/>
        </p:nvSpPr>
        <p:spPr>
          <a:xfrm>
            <a:off x="6769100" y="4191000"/>
            <a:ext cx="1016000" cy="1016000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EF5B5B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1" name="Word FALSE">
            <a:extLst>
              <a:ext uri="{FF2B5EF4-FFF2-40B4-BE49-F238E27FC236}">
                <a16:creationId xmlns:a16="http://schemas.microsoft.com/office/drawing/2014/main" id="{4555134F-7719-0DDF-76B0-95B57EF4412E}"/>
              </a:ext>
            </a:extLst>
          </p:cNvPr>
          <p:cNvSpPr txBox="1"/>
          <p:nvPr/>
        </p:nvSpPr>
        <p:spPr>
          <a:xfrm>
            <a:off x="8064500" y="4127500"/>
            <a:ext cx="2921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GB" sz="4800" b="1">
                <a:solidFill>
                  <a:srgbClr val="FFFFFF"/>
                </a:solidFill>
                <a:latin typeface="Arial" panose="020B0604020202020204" pitchFamily="34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9716844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CG line">
            <a:extLst>
              <a:ext uri="{FF2B5EF4-FFF2-40B4-BE49-F238E27FC236}">
                <a16:creationId xmlns:a16="http://schemas.microsoft.com/office/drawing/2014/main" id="{01B31E56-E23F-CB3E-A0FD-9E57E8E0CE01}"/>
              </a:ext>
            </a:extLst>
          </p:cNvPr>
          <p:cNvSpPr/>
          <p:nvPr/>
        </p:nvSpPr>
        <p:spPr>
          <a:xfrm>
            <a:off x="0" y="5778500"/>
            <a:ext cx="12192001" cy="787401"/>
          </a:xfrm>
          <a:custGeom>
            <a:avLst/>
            <a:gdLst/>
            <a:ahLst/>
            <a:cxnLst/>
            <a:rect l="0" t="0" r="0" b="0"/>
            <a:pathLst>
              <a:path w="12192001" h="787401">
                <a:moveTo>
                  <a:pt x="0" y="533400"/>
                </a:moveTo>
                <a:lnTo>
                  <a:pt x="5080000" y="533400"/>
                </a:lnTo>
                <a:lnTo>
                  <a:pt x="5334000" y="469900"/>
                </a:lnTo>
                <a:lnTo>
                  <a:pt x="5562600" y="533400"/>
                </a:lnTo>
                <a:lnTo>
                  <a:pt x="5740400" y="533400"/>
                </a:lnTo>
                <a:lnTo>
                  <a:pt x="5867400" y="711200"/>
                </a:lnTo>
                <a:lnTo>
                  <a:pt x="6096000" y="0"/>
                </a:lnTo>
                <a:lnTo>
                  <a:pt x="6299200" y="787400"/>
                </a:lnTo>
                <a:lnTo>
                  <a:pt x="6451600" y="533400"/>
                </a:lnTo>
                <a:lnTo>
                  <a:pt x="6731000" y="533400"/>
                </a:lnTo>
                <a:lnTo>
                  <a:pt x="6985000" y="419100"/>
                </a:lnTo>
                <a:lnTo>
                  <a:pt x="7239000" y="533400"/>
                </a:lnTo>
                <a:lnTo>
                  <a:pt x="12192000" y="533400"/>
                </a:lnTo>
              </a:path>
            </a:pathLst>
          </a:custGeom>
          <a:ln w="38100">
            <a:solidFill>
              <a:srgbClr val="2B4A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ag">
            <a:extLst>
              <a:ext uri="{FF2B5EF4-FFF2-40B4-BE49-F238E27FC236}">
                <a16:creationId xmlns:a16="http://schemas.microsoft.com/office/drawing/2014/main" id="{AD8AD8A8-AA2C-5C0F-72A0-74A7943627A4}"/>
              </a:ext>
            </a:extLst>
          </p:cNvPr>
          <p:cNvSpPr/>
          <p:nvPr/>
        </p:nvSpPr>
        <p:spPr>
          <a:xfrm>
            <a:off x="546100" y="381000"/>
            <a:ext cx="2667000" cy="508000"/>
          </a:xfrm>
          <a:prstGeom prst="roundRect">
            <a:avLst>
              <a:gd name="adj" fmla="val 50000"/>
            </a:avLst>
          </a:prstGeom>
          <a:solidFill>
            <a:srgbClr val="FFC93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rgbClr val="14213D"/>
                </a:solidFill>
                <a:latin typeface="Arial" panose="020B0604020202020204" pitchFamily="34" charset="0"/>
              </a:rPr>
              <a:t>TRUE OR FALSE?</a:t>
            </a:r>
          </a:p>
        </p:txBody>
      </p:sp>
      <p:sp>
        <p:nvSpPr>
          <p:cNvPr id="4" name="Counter">
            <a:extLst>
              <a:ext uri="{FF2B5EF4-FFF2-40B4-BE49-F238E27FC236}">
                <a16:creationId xmlns:a16="http://schemas.microsoft.com/office/drawing/2014/main" id="{00016DA7-4EFD-1A99-95A4-600DD16EF99C}"/>
              </a:ext>
            </a:extLst>
          </p:cNvPr>
          <p:cNvSpPr txBox="1"/>
          <p:nvPr/>
        </p:nvSpPr>
        <p:spPr>
          <a:xfrm>
            <a:off x="9652000" y="381000"/>
            <a:ext cx="19939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GB" b="1">
                <a:solidFill>
                  <a:srgbClr val="B8C7E0"/>
                </a:solidFill>
                <a:latin typeface="Arial" panose="020B0604020202020204" pitchFamily="34" charset="0"/>
              </a:rPr>
              <a:t>2 of 6</a:t>
            </a:r>
          </a:p>
        </p:txBody>
      </p:sp>
      <p:sp>
        <p:nvSpPr>
          <p:cNvPr id="5" name="Statement">
            <a:extLst>
              <a:ext uri="{FF2B5EF4-FFF2-40B4-BE49-F238E27FC236}">
                <a16:creationId xmlns:a16="http://schemas.microsoft.com/office/drawing/2014/main" id="{613AB93C-AAE2-C0EC-B734-8A8B30B0AD6F}"/>
              </a:ext>
            </a:extLst>
          </p:cNvPr>
          <p:cNvSpPr txBox="1"/>
          <p:nvPr/>
        </p:nvSpPr>
        <p:spPr>
          <a:xfrm>
            <a:off x="762000" y="1206500"/>
            <a:ext cx="10668000" cy="241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4000" b="1">
                <a:solidFill>
                  <a:srgbClr val="FFFFFF"/>
                </a:solidFill>
                <a:latin typeface="Arial" panose="020B0604020202020204" pitchFamily="34" charset="0"/>
              </a:rPr>
              <a:t>Your heart has its own electrical system.</a:t>
            </a:r>
          </a:p>
        </p:txBody>
      </p:sp>
      <p:sp>
        <p:nvSpPr>
          <p:cNvPr id="6" name="Tile TRUE">
            <a:extLst>
              <a:ext uri="{FF2B5EF4-FFF2-40B4-BE49-F238E27FC236}">
                <a16:creationId xmlns:a16="http://schemas.microsoft.com/office/drawing/2014/main" id="{FDD0CE49-41D0-B0D3-70E3-33A365716B76}"/>
              </a:ext>
            </a:extLst>
          </p:cNvPr>
          <p:cNvSpPr/>
          <p:nvPr/>
        </p:nvSpPr>
        <p:spPr>
          <a:xfrm>
            <a:off x="952500" y="3873500"/>
            <a:ext cx="4826000" cy="1651000"/>
          </a:xfrm>
          <a:prstGeom prst="roundRect">
            <a:avLst>
              <a:gd name="adj" fmla="val 18000"/>
            </a:avLst>
          </a:prstGeom>
          <a:solidFill>
            <a:srgbClr val="12A594"/>
          </a:solidFill>
          <a:ln w="12700" cap="flat" cmpd="sng" algn="ctr">
            <a:noFill/>
            <a:prstDash val="solid"/>
            <a:miter lim="800000"/>
          </a:ln>
          <a:effectLst>
            <a:outerShdw blurRad="152400" dist="76200" dir="5400000" rotWithShape="0">
              <a:scrgbClr r="0" g="0" b="0">
                <a:alpha val="4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Number 1">
            <a:extLst>
              <a:ext uri="{FF2B5EF4-FFF2-40B4-BE49-F238E27FC236}">
                <a16:creationId xmlns:a16="http://schemas.microsoft.com/office/drawing/2014/main" id="{85BCAB5E-6C48-BBEF-E4D7-5B83DF9017AD}"/>
              </a:ext>
            </a:extLst>
          </p:cNvPr>
          <p:cNvSpPr/>
          <p:nvPr/>
        </p:nvSpPr>
        <p:spPr>
          <a:xfrm>
            <a:off x="1308100" y="4191000"/>
            <a:ext cx="1016000" cy="1016000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12A594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8" name="Word TRUE">
            <a:extLst>
              <a:ext uri="{FF2B5EF4-FFF2-40B4-BE49-F238E27FC236}">
                <a16:creationId xmlns:a16="http://schemas.microsoft.com/office/drawing/2014/main" id="{8CEB9020-4CC9-C477-4151-CC0142ABC328}"/>
              </a:ext>
            </a:extLst>
          </p:cNvPr>
          <p:cNvSpPr txBox="1"/>
          <p:nvPr/>
        </p:nvSpPr>
        <p:spPr>
          <a:xfrm>
            <a:off x="2603500" y="4127500"/>
            <a:ext cx="2921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GB" sz="4800" b="1">
                <a:solidFill>
                  <a:srgbClr val="FFFFFF"/>
                </a:solidFill>
                <a:latin typeface="Arial" panose="020B0604020202020204" pitchFamily="34" charset="0"/>
              </a:rPr>
              <a:t>TRUE</a:t>
            </a:r>
          </a:p>
        </p:txBody>
      </p:sp>
      <p:sp>
        <p:nvSpPr>
          <p:cNvPr id="9" name="Tile FALSE">
            <a:extLst>
              <a:ext uri="{FF2B5EF4-FFF2-40B4-BE49-F238E27FC236}">
                <a16:creationId xmlns:a16="http://schemas.microsoft.com/office/drawing/2014/main" id="{EA239DE5-2AC7-B744-9C57-1634E6C11AB2}"/>
              </a:ext>
            </a:extLst>
          </p:cNvPr>
          <p:cNvSpPr/>
          <p:nvPr/>
        </p:nvSpPr>
        <p:spPr>
          <a:xfrm>
            <a:off x="6413500" y="3873500"/>
            <a:ext cx="4826000" cy="1651000"/>
          </a:xfrm>
          <a:prstGeom prst="roundRect">
            <a:avLst>
              <a:gd name="adj" fmla="val 18000"/>
            </a:avLst>
          </a:prstGeom>
          <a:solidFill>
            <a:srgbClr val="EF5B5B"/>
          </a:solidFill>
          <a:ln w="12700" cap="flat" cmpd="sng" algn="ctr">
            <a:noFill/>
            <a:prstDash val="solid"/>
            <a:miter lim="800000"/>
          </a:ln>
          <a:effectLst>
            <a:outerShdw blurRad="152400" dist="76200" dir="5400000" rotWithShape="0">
              <a:scrgbClr r="0" g="0" b="0">
                <a:alpha val="4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Number 2">
            <a:extLst>
              <a:ext uri="{FF2B5EF4-FFF2-40B4-BE49-F238E27FC236}">
                <a16:creationId xmlns:a16="http://schemas.microsoft.com/office/drawing/2014/main" id="{547068C6-6698-9A99-771E-911CE1572B93}"/>
              </a:ext>
            </a:extLst>
          </p:cNvPr>
          <p:cNvSpPr/>
          <p:nvPr/>
        </p:nvSpPr>
        <p:spPr>
          <a:xfrm>
            <a:off x="6769100" y="4191000"/>
            <a:ext cx="1016000" cy="1016000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EF5B5B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1" name="Word FALSE">
            <a:extLst>
              <a:ext uri="{FF2B5EF4-FFF2-40B4-BE49-F238E27FC236}">
                <a16:creationId xmlns:a16="http://schemas.microsoft.com/office/drawing/2014/main" id="{3B908DA5-DEB1-C84A-E369-3930CC73E5CC}"/>
              </a:ext>
            </a:extLst>
          </p:cNvPr>
          <p:cNvSpPr txBox="1"/>
          <p:nvPr/>
        </p:nvSpPr>
        <p:spPr>
          <a:xfrm>
            <a:off x="8064500" y="4127500"/>
            <a:ext cx="2921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GB" sz="4800" b="1">
                <a:solidFill>
                  <a:srgbClr val="FFFFFF"/>
                </a:solidFill>
                <a:latin typeface="Arial" panose="020B0604020202020204" pitchFamily="34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8231299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CG line">
            <a:extLst>
              <a:ext uri="{FF2B5EF4-FFF2-40B4-BE49-F238E27FC236}">
                <a16:creationId xmlns:a16="http://schemas.microsoft.com/office/drawing/2014/main" id="{79250AA5-2549-C067-73C2-86E90B406998}"/>
              </a:ext>
            </a:extLst>
          </p:cNvPr>
          <p:cNvSpPr/>
          <p:nvPr/>
        </p:nvSpPr>
        <p:spPr>
          <a:xfrm>
            <a:off x="0" y="5778500"/>
            <a:ext cx="12192001" cy="787401"/>
          </a:xfrm>
          <a:custGeom>
            <a:avLst/>
            <a:gdLst/>
            <a:ahLst/>
            <a:cxnLst/>
            <a:rect l="0" t="0" r="0" b="0"/>
            <a:pathLst>
              <a:path w="12192001" h="787401">
                <a:moveTo>
                  <a:pt x="0" y="533400"/>
                </a:moveTo>
                <a:lnTo>
                  <a:pt x="5080000" y="533400"/>
                </a:lnTo>
                <a:lnTo>
                  <a:pt x="5334000" y="469900"/>
                </a:lnTo>
                <a:lnTo>
                  <a:pt x="5562600" y="533400"/>
                </a:lnTo>
                <a:lnTo>
                  <a:pt x="5740400" y="533400"/>
                </a:lnTo>
                <a:lnTo>
                  <a:pt x="5867400" y="711200"/>
                </a:lnTo>
                <a:lnTo>
                  <a:pt x="6096000" y="0"/>
                </a:lnTo>
                <a:lnTo>
                  <a:pt x="6299200" y="787400"/>
                </a:lnTo>
                <a:lnTo>
                  <a:pt x="6451600" y="533400"/>
                </a:lnTo>
                <a:lnTo>
                  <a:pt x="6731000" y="533400"/>
                </a:lnTo>
                <a:lnTo>
                  <a:pt x="6985000" y="419100"/>
                </a:lnTo>
                <a:lnTo>
                  <a:pt x="7239000" y="533400"/>
                </a:lnTo>
                <a:lnTo>
                  <a:pt x="12192000" y="533400"/>
                </a:lnTo>
              </a:path>
            </a:pathLst>
          </a:custGeom>
          <a:ln w="38100">
            <a:solidFill>
              <a:srgbClr val="2B4A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ag">
            <a:extLst>
              <a:ext uri="{FF2B5EF4-FFF2-40B4-BE49-F238E27FC236}">
                <a16:creationId xmlns:a16="http://schemas.microsoft.com/office/drawing/2014/main" id="{25201EE7-DECD-76B9-A553-D16417D69DB4}"/>
              </a:ext>
            </a:extLst>
          </p:cNvPr>
          <p:cNvSpPr/>
          <p:nvPr/>
        </p:nvSpPr>
        <p:spPr>
          <a:xfrm>
            <a:off x="546100" y="381000"/>
            <a:ext cx="2667000" cy="508000"/>
          </a:xfrm>
          <a:prstGeom prst="roundRect">
            <a:avLst>
              <a:gd name="adj" fmla="val 50000"/>
            </a:avLst>
          </a:prstGeom>
          <a:solidFill>
            <a:srgbClr val="FFC93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rgbClr val="14213D"/>
                </a:solidFill>
                <a:latin typeface="Arial" panose="020B0604020202020204" pitchFamily="34" charset="0"/>
              </a:rPr>
              <a:t>TRUE OR FALSE?</a:t>
            </a:r>
          </a:p>
        </p:txBody>
      </p:sp>
      <p:sp>
        <p:nvSpPr>
          <p:cNvPr id="4" name="Counter">
            <a:extLst>
              <a:ext uri="{FF2B5EF4-FFF2-40B4-BE49-F238E27FC236}">
                <a16:creationId xmlns:a16="http://schemas.microsoft.com/office/drawing/2014/main" id="{D7889095-DC9F-7445-97C2-3FAE2A9993D9}"/>
              </a:ext>
            </a:extLst>
          </p:cNvPr>
          <p:cNvSpPr txBox="1"/>
          <p:nvPr/>
        </p:nvSpPr>
        <p:spPr>
          <a:xfrm>
            <a:off x="9652000" y="381000"/>
            <a:ext cx="19939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GB" b="1">
                <a:solidFill>
                  <a:srgbClr val="B8C7E0"/>
                </a:solidFill>
                <a:latin typeface="Arial" panose="020B0604020202020204" pitchFamily="34" charset="0"/>
              </a:rPr>
              <a:t>3 of 6</a:t>
            </a:r>
          </a:p>
        </p:txBody>
      </p:sp>
      <p:sp>
        <p:nvSpPr>
          <p:cNvPr id="5" name="Statement">
            <a:extLst>
              <a:ext uri="{FF2B5EF4-FFF2-40B4-BE49-F238E27FC236}">
                <a16:creationId xmlns:a16="http://schemas.microsoft.com/office/drawing/2014/main" id="{8F5856B0-0B13-0F04-87BD-87E0F93B3C89}"/>
              </a:ext>
            </a:extLst>
          </p:cNvPr>
          <p:cNvSpPr txBox="1"/>
          <p:nvPr/>
        </p:nvSpPr>
        <p:spPr>
          <a:xfrm>
            <a:off x="762000" y="1206500"/>
            <a:ext cx="10668000" cy="241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4000" b="1">
                <a:solidFill>
                  <a:srgbClr val="FFFFFF"/>
                </a:solidFill>
                <a:latin typeface="Arial" panose="020B0604020202020204" pitchFamily="34" charset="0"/>
              </a:rPr>
              <a:t>A heart attack and a cardiac arrest are the same thing.</a:t>
            </a:r>
          </a:p>
        </p:txBody>
      </p:sp>
      <p:sp>
        <p:nvSpPr>
          <p:cNvPr id="6" name="Tile TRUE">
            <a:extLst>
              <a:ext uri="{FF2B5EF4-FFF2-40B4-BE49-F238E27FC236}">
                <a16:creationId xmlns:a16="http://schemas.microsoft.com/office/drawing/2014/main" id="{E988DD07-32D0-58EC-7CB7-02C6F41EF495}"/>
              </a:ext>
            </a:extLst>
          </p:cNvPr>
          <p:cNvSpPr/>
          <p:nvPr/>
        </p:nvSpPr>
        <p:spPr>
          <a:xfrm>
            <a:off x="952500" y="3873500"/>
            <a:ext cx="4826000" cy="1651000"/>
          </a:xfrm>
          <a:prstGeom prst="roundRect">
            <a:avLst>
              <a:gd name="adj" fmla="val 18000"/>
            </a:avLst>
          </a:prstGeom>
          <a:solidFill>
            <a:srgbClr val="12A594"/>
          </a:solidFill>
          <a:ln w="12700" cap="flat" cmpd="sng" algn="ctr">
            <a:noFill/>
            <a:prstDash val="solid"/>
            <a:miter lim="800000"/>
          </a:ln>
          <a:effectLst>
            <a:outerShdw blurRad="152400" dist="76200" dir="5400000" rotWithShape="0">
              <a:scrgbClr r="0" g="0" b="0">
                <a:alpha val="4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Number 1">
            <a:extLst>
              <a:ext uri="{FF2B5EF4-FFF2-40B4-BE49-F238E27FC236}">
                <a16:creationId xmlns:a16="http://schemas.microsoft.com/office/drawing/2014/main" id="{5B0DE29D-3CFA-60A2-C80E-D8664A08FB4F}"/>
              </a:ext>
            </a:extLst>
          </p:cNvPr>
          <p:cNvSpPr/>
          <p:nvPr/>
        </p:nvSpPr>
        <p:spPr>
          <a:xfrm>
            <a:off x="1308100" y="4191000"/>
            <a:ext cx="1016000" cy="1016000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12A594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8" name="Word TRUE">
            <a:extLst>
              <a:ext uri="{FF2B5EF4-FFF2-40B4-BE49-F238E27FC236}">
                <a16:creationId xmlns:a16="http://schemas.microsoft.com/office/drawing/2014/main" id="{C11D6D5D-FC68-8811-B9B6-A329EA40AB5D}"/>
              </a:ext>
            </a:extLst>
          </p:cNvPr>
          <p:cNvSpPr txBox="1"/>
          <p:nvPr/>
        </p:nvSpPr>
        <p:spPr>
          <a:xfrm>
            <a:off x="2603500" y="4127500"/>
            <a:ext cx="2921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GB" sz="4800" b="1">
                <a:solidFill>
                  <a:srgbClr val="FFFFFF"/>
                </a:solidFill>
                <a:latin typeface="Arial" panose="020B0604020202020204" pitchFamily="34" charset="0"/>
              </a:rPr>
              <a:t>TRUE</a:t>
            </a:r>
          </a:p>
        </p:txBody>
      </p:sp>
      <p:sp>
        <p:nvSpPr>
          <p:cNvPr id="9" name="Tile FALSE">
            <a:extLst>
              <a:ext uri="{FF2B5EF4-FFF2-40B4-BE49-F238E27FC236}">
                <a16:creationId xmlns:a16="http://schemas.microsoft.com/office/drawing/2014/main" id="{0893776B-4948-B1A2-C604-7BE10105EF3B}"/>
              </a:ext>
            </a:extLst>
          </p:cNvPr>
          <p:cNvSpPr/>
          <p:nvPr/>
        </p:nvSpPr>
        <p:spPr>
          <a:xfrm>
            <a:off x="6413500" y="3873500"/>
            <a:ext cx="4826000" cy="1651000"/>
          </a:xfrm>
          <a:prstGeom prst="roundRect">
            <a:avLst>
              <a:gd name="adj" fmla="val 18000"/>
            </a:avLst>
          </a:prstGeom>
          <a:solidFill>
            <a:srgbClr val="EF5B5B"/>
          </a:solidFill>
          <a:ln w="12700" cap="flat" cmpd="sng" algn="ctr">
            <a:noFill/>
            <a:prstDash val="solid"/>
            <a:miter lim="800000"/>
          </a:ln>
          <a:effectLst>
            <a:outerShdw blurRad="152400" dist="76200" dir="5400000" rotWithShape="0">
              <a:scrgbClr r="0" g="0" b="0">
                <a:alpha val="4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Number 2">
            <a:extLst>
              <a:ext uri="{FF2B5EF4-FFF2-40B4-BE49-F238E27FC236}">
                <a16:creationId xmlns:a16="http://schemas.microsoft.com/office/drawing/2014/main" id="{926CA125-BB2C-D07C-D2A2-180CB928AF9B}"/>
              </a:ext>
            </a:extLst>
          </p:cNvPr>
          <p:cNvSpPr/>
          <p:nvPr/>
        </p:nvSpPr>
        <p:spPr>
          <a:xfrm>
            <a:off x="6769100" y="4191000"/>
            <a:ext cx="1016000" cy="1016000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EF5B5B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1" name="Word FALSE">
            <a:extLst>
              <a:ext uri="{FF2B5EF4-FFF2-40B4-BE49-F238E27FC236}">
                <a16:creationId xmlns:a16="http://schemas.microsoft.com/office/drawing/2014/main" id="{C798E01C-6864-E9E0-0335-CC9D4D129DCA}"/>
              </a:ext>
            </a:extLst>
          </p:cNvPr>
          <p:cNvSpPr txBox="1"/>
          <p:nvPr/>
        </p:nvSpPr>
        <p:spPr>
          <a:xfrm>
            <a:off x="8064500" y="4127500"/>
            <a:ext cx="2921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GB" sz="4800" b="1">
                <a:solidFill>
                  <a:srgbClr val="FFFFFF"/>
                </a:solidFill>
                <a:latin typeface="Arial" panose="020B0604020202020204" pitchFamily="34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92107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CG line">
            <a:extLst>
              <a:ext uri="{FF2B5EF4-FFF2-40B4-BE49-F238E27FC236}">
                <a16:creationId xmlns:a16="http://schemas.microsoft.com/office/drawing/2014/main" id="{DF1C0464-1388-6DD8-7793-9869F45F4D64}"/>
              </a:ext>
            </a:extLst>
          </p:cNvPr>
          <p:cNvSpPr/>
          <p:nvPr/>
        </p:nvSpPr>
        <p:spPr>
          <a:xfrm>
            <a:off x="0" y="5778500"/>
            <a:ext cx="12192001" cy="787401"/>
          </a:xfrm>
          <a:custGeom>
            <a:avLst/>
            <a:gdLst/>
            <a:ahLst/>
            <a:cxnLst/>
            <a:rect l="0" t="0" r="0" b="0"/>
            <a:pathLst>
              <a:path w="12192001" h="787401">
                <a:moveTo>
                  <a:pt x="0" y="533400"/>
                </a:moveTo>
                <a:lnTo>
                  <a:pt x="5080000" y="533400"/>
                </a:lnTo>
                <a:lnTo>
                  <a:pt x="5334000" y="469900"/>
                </a:lnTo>
                <a:lnTo>
                  <a:pt x="5562600" y="533400"/>
                </a:lnTo>
                <a:lnTo>
                  <a:pt x="5740400" y="533400"/>
                </a:lnTo>
                <a:lnTo>
                  <a:pt x="5867400" y="711200"/>
                </a:lnTo>
                <a:lnTo>
                  <a:pt x="6096000" y="0"/>
                </a:lnTo>
                <a:lnTo>
                  <a:pt x="6299200" y="787400"/>
                </a:lnTo>
                <a:lnTo>
                  <a:pt x="6451600" y="533400"/>
                </a:lnTo>
                <a:lnTo>
                  <a:pt x="6731000" y="533400"/>
                </a:lnTo>
                <a:lnTo>
                  <a:pt x="6985000" y="419100"/>
                </a:lnTo>
                <a:lnTo>
                  <a:pt x="7239000" y="533400"/>
                </a:lnTo>
                <a:lnTo>
                  <a:pt x="12192000" y="533400"/>
                </a:lnTo>
              </a:path>
            </a:pathLst>
          </a:custGeom>
          <a:ln w="38100">
            <a:solidFill>
              <a:srgbClr val="2B4A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ag">
            <a:extLst>
              <a:ext uri="{FF2B5EF4-FFF2-40B4-BE49-F238E27FC236}">
                <a16:creationId xmlns:a16="http://schemas.microsoft.com/office/drawing/2014/main" id="{F851792F-65AC-D63B-D6EE-F57363A48606}"/>
              </a:ext>
            </a:extLst>
          </p:cNvPr>
          <p:cNvSpPr/>
          <p:nvPr/>
        </p:nvSpPr>
        <p:spPr>
          <a:xfrm>
            <a:off x="546100" y="381000"/>
            <a:ext cx="2667000" cy="508000"/>
          </a:xfrm>
          <a:prstGeom prst="roundRect">
            <a:avLst>
              <a:gd name="adj" fmla="val 50000"/>
            </a:avLst>
          </a:prstGeom>
          <a:solidFill>
            <a:srgbClr val="FFC93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rgbClr val="14213D"/>
                </a:solidFill>
                <a:latin typeface="Arial" panose="020B0604020202020204" pitchFamily="34" charset="0"/>
              </a:rPr>
              <a:t>TRUE OR FALSE?</a:t>
            </a:r>
          </a:p>
        </p:txBody>
      </p:sp>
      <p:sp>
        <p:nvSpPr>
          <p:cNvPr id="4" name="Counter">
            <a:extLst>
              <a:ext uri="{FF2B5EF4-FFF2-40B4-BE49-F238E27FC236}">
                <a16:creationId xmlns:a16="http://schemas.microsoft.com/office/drawing/2014/main" id="{ACECD530-9042-AB9A-33E2-51508A5163DA}"/>
              </a:ext>
            </a:extLst>
          </p:cNvPr>
          <p:cNvSpPr txBox="1"/>
          <p:nvPr/>
        </p:nvSpPr>
        <p:spPr>
          <a:xfrm>
            <a:off x="9652000" y="381000"/>
            <a:ext cx="19939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GB" b="1">
                <a:solidFill>
                  <a:srgbClr val="B8C7E0"/>
                </a:solidFill>
                <a:latin typeface="Arial" panose="020B0604020202020204" pitchFamily="34" charset="0"/>
              </a:rPr>
              <a:t>4 of 6</a:t>
            </a:r>
          </a:p>
        </p:txBody>
      </p:sp>
      <p:sp>
        <p:nvSpPr>
          <p:cNvPr id="5" name="Statement">
            <a:extLst>
              <a:ext uri="{FF2B5EF4-FFF2-40B4-BE49-F238E27FC236}">
                <a16:creationId xmlns:a16="http://schemas.microsoft.com/office/drawing/2014/main" id="{90476752-E970-A329-D4C1-9B5370DCE40E}"/>
              </a:ext>
            </a:extLst>
          </p:cNvPr>
          <p:cNvSpPr txBox="1"/>
          <p:nvPr/>
        </p:nvSpPr>
        <p:spPr>
          <a:xfrm>
            <a:off x="762000" y="1206500"/>
            <a:ext cx="10668000" cy="241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4000" b="1">
                <a:solidFill>
                  <a:srgbClr val="FFFFFF"/>
                </a:solidFill>
                <a:latin typeface="Arial" panose="020B0604020202020204" pitchFamily="34" charset="0"/>
              </a:rPr>
              <a:t>You can live with only one lung.</a:t>
            </a:r>
          </a:p>
        </p:txBody>
      </p:sp>
      <p:sp>
        <p:nvSpPr>
          <p:cNvPr id="6" name="Tile TRUE">
            <a:extLst>
              <a:ext uri="{FF2B5EF4-FFF2-40B4-BE49-F238E27FC236}">
                <a16:creationId xmlns:a16="http://schemas.microsoft.com/office/drawing/2014/main" id="{5C6D23AE-F366-176D-2060-1E4128D8C849}"/>
              </a:ext>
            </a:extLst>
          </p:cNvPr>
          <p:cNvSpPr/>
          <p:nvPr/>
        </p:nvSpPr>
        <p:spPr>
          <a:xfrm>
            <a:off x="952500" y="3873500"/>
            <a:ext cx="4826000" cy="1651000"/>
          </a:xfrm>
          <a:prstGeom prst="roundRect">
            <a:avLst>
              <a:gd name="adj" fmla="val 18000"/>
            </a:avLst>
          </a:prstGeom>
          <a:solidFill>
            <a:srgbClr val="12A594"/>
          </a:solidFill>
          <a:ln w="12700" cap="flat" cmpd="sng" algn="ctr">
            <a:noFill/>
            <a:prstDash val="solid"/>
            <a:miter lim="800000"/>
          </a:ln>
          <a:effectLst>
            <a:outerShdw blurRad="152400" dist="76200" dir="5400000" rotWithShape="0">
              <a:scrgbClr r="0" g="0" b="0">
                <a:alpha val="4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Number 1">
            <a:extLst>
              <a:ext uri="{FF2B5EF4-FFF2-40B4-BE49-F238E27FC236}">
                <a16:creationId xmlns:a16="http://schemas.microsoft.com/office/drawing/2014/main" id="{1865DA11-834C-E87C-2550-03485BA3B870}"/>
              </a:ext>
            </a:extLst>
          </p:cNvPr>
          <p:cNvSpPr/>
          <p:nvPr/>
        </p:nvSpPr>
        <p:spPr>
          <a:xfrm>
            <a:off x="1308100" y="4191000"/>
            <a:ext cx="1016000" cy="1016000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12A594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8" name="Word TRUE">
            <a:extLst>
              <a:ext uri="{FF2B5EF4-FFF2-40B4-BE49-F238E27FC236}">
                <a16:creationId xmlns:a16="http://schemas.microsoft.com/office/drawing/2014/main" id="{D409D1CE-9A09-63CC-43E5-F0D3387A7CD9}"/>
              </a:ext>
            </a:extLst>
          </p:cNvPr>
          <p:cNvSpPr txBox="1"/>
          <p:nvPr/>
        </p:nvSpPr>
        <p:spPr>
          <a:xfrm>
            <a:off x="2603500" y="4127500"/>
            <a:ext cx="2921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GB" sz="4800" b="1">
                <a:solidFill>
                  <a:srgbClr val="FFFFFF"/>
                </a:solidFill>
                <a:latin typeface="Arial" panose="020B0604020202020204" pitchFamily="34" charset="0"/>
              </a:rPr>
              <a:t>TRUE</a:t>
            </a:r>
          </a:p>
        </p:txBody>
      </p:sp>
      <p:sp>
        <p:nvSpPr>
          <p:cNvPr id="9" name="Tile FALSE">
            <a:extLst>
              <a:ext uri="{FF2B5EF4-FFF2-40B4-BE49-F238E27FC236}">
                <a16:creationId xmlns:a16="http://schemas.microsoft.com/office/drawing/2014/main" id="{34A69386-B7F5-045C-3561-58F758E7A9B7}"/>
              </a:ext>
            </a:extLst>
          </p:cNvPr>
          <p:cNvSpPr/>
          <p:nvPr/>
        </p:nvSpPr>
        <p:spPr>
          <a:xfrm>
            <a:off x="6413500" y="3873500"/>
            <a:ext cx="4826000" cy="1651000"/>
          </a:xfrm>
          <a:prstGeom prst="roundRect">
            <a:avLst>
              <a:gd name="adj" fmla="val 18000"/>
            </a:avLst>
          </a:prstGeom>
          <a:solidFill>
            <a:srgbClr val="EF5B5B"/>
          </a:solidFill>
          <a:ln w="12700" cap="flat" cmpd="sng" algn="ctr">
            <a:noFill/>
            <a:prstDash val="solid"/>
            <a:miter lim="800000"/>
          </a:ln>
          <a:effectLst>
            <a:outerShdw blurRad="152400" dist="76200" dir="5400000" rotWithShape="0">
              <a:scrgbClr r="0" g="0" b="0">
                <a:alpha val="4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Number 2">
            <a:extLst>
              <a:ext uri="{FF2B5EF4-FFF2-40B4-BE49-F238E27FC236}">
                <a16:creationId xmlns:a16="http://schemas.microsoft.com/office/drawing/2014/main" id="{9A00EDAB-CFE7-B647-2E8A-2FEC4F50B56F}"/>
              </a:ext>
            </a:extLst>
          </p:cNvPr>
          <p:cNvSpPr/>
          <p:nvPr/>
        </p:nvSpPr>
        <p:spPr>
          <a:xfrm>
            <a:off x="6769100" y="4191000"/>
            <a:ext cx="1016000" cy="1016000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EF5B5B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1" name="Word FALSE">
            <a:extLst>
              <a:ext uri="{FF2B5EF4-FFF2-40B4-BE49-F238E27FC236}">
                <a16:creationId xmlns:a16="http://schemas.microsoft.com/office/drawing/2014/main" id="{608C66F8-F627-814A-A16A-3281F6D441AB}"/>
              </a:ext>
            </a:extLst>
          </p:cNvPr>
          <p:cNvSpPr txBox="1"/>
          <p:nvPr/>
        </p:nvSpPr>
        <p:spPr>
          <a:xfrm>
            <a:off x="8064500" y="4127500"/>
            <a:ext cx="2921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GB" sz="4800" b="1">
                <a:solidFill>
                  <a:srgbClr val="FFFFFF"/>
                </a:solidFill>
                <a:latin typeface="Arial" panose="020B0604020202020204" pitchFamily="34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768268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CG line">
            <a:extLst>
              <a:ext uri="{FF2B5EF4-FFF2-40B4-BE49-F238E27FC236}">
                <a16:creationId xmlns:a16="http://schemas.microsoft.com/office/drawing/2014/main" id="{8494DE90-5F42-EC79-D1E4-39F495B09CC2}"/>
              </a:ext>
            </a:extLst>
          </p:cNvPr>
          <p:cNvSpPr/>
          <p:nvPr/>
        </p:nvSpPr>
        <p:spPr>
          <a:xfrm>
            <a:off x="0" y="5778500"/>
            <a:ext cx="12192001" cy="787401"/>
          </a:xfrm>
          <a:custGeom>
            <a:avLst/>
            <a:gdLst/>
            <a:ahLst/>
            <a:cxnLst/>
            <a:rect l="0" t="0" r="0" b="0"/>
            <a:pathLst>
              <a:path w="12192001" h="787401">
                <a:moveTo>
                  <a:pt x="0" y="533400"/>
                </a:moveTo>
                <a:lnTo>
                  <a:pt x="5080000" y="533400"/>
                </a:lnTo>
                <a:lnTo>
                  <a:pt x="5334000" y="469900"/>
                </a:lnTo>
                <a:lnTo>
                  <a:pt x="5562600" y="533400"/>
                </a:lnTo>
                <a:lnTo>
                  <a:pt x="5740400" y="533400"/>
                </a:lnTo>
                <a:lnTo>
                  <a:pt x="5867400" y="711200"/>
                </a:lnTo>
                <a:lnTo>
                  <a:pt x="6096000" y="0"/>
                </a:lnTo>
                <a:lnTo>
                  <a:pt x="6299200" y="787400"/>
                </a:lnTo>
                <a:lnTo>
                  <a:pt x="6451600" y="533400"/>
                </a:lnTo>
                <a:lnTo>
                  <a:pt x="6731000" y="533400"/>
                </a:lnTo>
                <a:lnTo>
                  <a:pt x="6985000" y="419100"/>
                </a:lnTo>
                <a:lnTo>
                  <a:pt x="7239000" y="533400"/>
                </a:lnTo>
                <a:lnTo>
                  <a:pt x="12192000" y="533400"/>
                </a:lnTo>
              </a:path>
            </a:pathLst>
          </a:custGeom>
          <a:ln w="38100">
            <a:solidFill>
              <a:srgbClr val="2B4A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ag">
            <a:extLst>
              <a:ext uri="{FF2B5EF4-FFF2-40B4-BE49-F238E27FC236}">
                <a16:creationId xmlns:a16="http://schemas.microsoft.com/office/drawing/2014/main" id="{CEBDBC7D-EBA6-F371-E79B-657E8BE4D5DC}"/>
              </a:ext>
            </a:extLst>
          </p:cNvPr>
          <p:cNvSpPr/>
          <p:nvPr/>
        </p:nvSpPr>
        <p:spPr>
          <a:xfrm>
            <a:off x="546100" y="381000"/>
            <a:ext cx="2667000" cy="508000"/>
          </a:xfrm>
          <a:prstGeom prst="roundRect">
            <a:avLst>
              <a:gd name="adj" fmla="val 50000"/>
            </a:avLst>
          </a:prstGeom>
          <a:solidFill>
            <a:srgbClr val="FFC93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rgbClr val="14213D"/>
                </a:solidFill>
                <a:latin typeface="Arial" panose="020B0604020202020204" pitchFamily="34" charset="0"/>
              </a:rPr>
              <a:t>TRUE OR FALSE?</a:t>
            </a:r>
          </a:p>
        </p:txBody>
      </p:sp>
      <p:sp>
        <p:nvSpPr>
          <p:cNvPr id="4" name="Counter">
            <a:extLst>
              <a:ext uri="{FF2B5EF4-FFF2-40B4-BE49-F238E27FC236}">
                <a16:creationId xmlns:a16="http://schemas.microsoft.com/office/drawing/2014/main" id="{BDDF5C94-4FF5-235B-7881-A1304E3E22D5}"/>
              </a:ext>
            </a:extLst>
          </p:cNvPr>
          <p:cNvSpPr txBox="1"/>
          <p:nvPr/>
        </p:nvSpPr>
        <p:spPr>
          <a:xfrm>
            <a:off x="9652000" y="381000"/>
            <a:ext cx="19939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GB" b="1">
                <a:solidFill>
                  <a:srgbClr val="B8C7E0"/>
                </a:solidFill>
                <a:latin typeface="Arial" panose="020B0604020202020204" pitchFamily="34" charset="0"/>
              </a:rPr>
              <a:t>5 of 6</a:t>
            </a:r>
          </a:p>
        </p:txBody>
      </p:sp>
      <p:sp>
        <p:nvSpPr>
          <p:cNvPr id="5" name="Statement">
            <a:extLst>
              <a:ext uri="{FF2B5EF4-FFF2-40B4-BE49-F238E27FC236}">
                <a16:creationId xmlns:a16="http://schemas.microsoft.com/office/drawing/2014/main" id="{7F6BAF36-2CCE-C4BD-CEB6-54BE06CFE972}"/>
              </a:ext>
            </a:extLst>
          </p:cNvPr>
          <p:cNvSpPr txBox="1"/>
          <p:nvPr/>
        </p:nvSpPr>
        <p:spPr>
          <a:xfrm>
            <a:off x="762000" y="1206500"/>
            <a:ext cx="10668000" cy="241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4000" b="1">
                <a:solidFill>
                  <a:srgbClr val="FFFFFF"/>
                </a:solidFill>
                <a:latin typeface="Arial" panose="020B0604020202020204" pitchFamily="34" charset="0"/>
              </a:rPr>
              <a:t>Doctors continue studying and learning after they qualify.</a:t>
            </a:r>
          </a:p>
        </p:txBody>
      </p:sp>
      <p:sp>
        <p:nvSpPr>
          <p:cNvPr id="6" name="Tile TRUE">
            <a:extLst>
              <a:ext uri="{FF2B5EF4-FFF2-40B4-BE49-F238E27FC236}">
                <a16:creationId xmlns:a16="http://schemas.microsoft.com/office/drawing/2014/main" id="{0332922A-3EF8-E1E4-A506-8F63F3F2F079}"/>
              </a:ext>
            </a:extLst>
          </p:cNvPr>
          <p:cNvSpPr/>
          <p:nvPr/>
        </p:nvSpPr>
        <p:spPr>
          <a:xfrm>
            <a:off x="952500" y="3873500"/>
            <a:ext cx="4826000" cy="1651000"/>
          </a:xfrm>
          <a:prstGeom prst="roundRect">
            <a:avLst>
              <a:gd name="adj" fmla="val 18000"/>
            </a:avLst>
          </a:prstGeom>
          <a:solidFill>
            <a:srgbClr val="12A594"/>
          </a:solidFill>
          <a:ln w="12700" cap="flat" cmpd="sng" algn="ctr">
            <a:noFill/>
            <a:prstDash val="solid"/>
            <a:miter lim="800000"/>
          </a:ln>
          <a:effectLst>
            <a:outerShdw blurRad="152400" dist="76200" dir="5400000" rotWithShape="0">
              <a:scrgbClr r="0" g="0" b="0">
                <a:alpha val="4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Number 1">
            <a:extLst>
              <a:ext uri="{FF2B5EF4-FFF2-40B4-BE49-F238E27FC236}">
                <a16:creationId xmlns:a16="http://schemas.microsoft.com/office/drawing/2014/main" id="{76BA576B-8644-28B3-A366-168F7507FFC7}"/>
              </a:ext>
            </a:extLst>
          </p:cNvPr>
          <p:cNvSpPr/>
          <p:nvPr/>
        </p:nvSpPr>
        <p:spPr>
          <a:xfrm>
            <a:off x="1308100" y="4191000"/>
            <a:ext cx="1016000" cy="1016000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12A594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8" name="Word TRUE">
            <a:extLst>
              <a:ext uri="{FF2B5EF4-FFF2-40B4-BE49-F238E27FC236}">
                <a16:creationId xmlns:a16="http://schemas.microsoft.com/office/drawing/2014/main" id="{CE8CC0D4-5A5A-74FD-98E2-18D0E39832C5}"/>
              </a:ext>
            </a:extLst>
          </p:cNvPr>
          <p:cNvSpPr txBox="1"/>
          <p:nvPr/>
        </p:nvSpPr>
        <p:spPr>
          <a:xfrm>
            <a:off x="2603500" y="4127500"/>
            <a:ext cx="2921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GB" sz="4800" b="1">
                <a:solidFill>
                  <a:srgbClr val="FFFFFF"/>
                </a:solidFill>
                <a:latin typeface="Arial" panose="020B0604020202020204" pitchFamily="34" charset="0"/>
              </a:rPr>
              <a:t>TRUE</a:t>
            </a:r>
          </a:p>
        </p:txBody>
      </p:sp>
      <p:sp>
        <p:nvSpPr>
          <p:cNvPr id="9" name="Tile FALSE">
            <a:extLst>
              <a:ext uri="{FF2B5EF4-FFF2-40B4-BE49-F238E27FC236}">
                <a16:creationId xmlns:a16="http://schemas.microsoft.com/office/drawing/2014/main" id="{FB5DA5B0-726E-5E99-FA57-C1C947E9A230}"/>
              </a:ext>
            </a:extLst>
          </p:cNvPr>
          <p:cNvSpPr/>
          <p:nvPr/>
        </p:nvSpPr>
        <p:spPr>
          <a:xfrm>
            <a:off x="6413500" y="3873500"/>
            <a:ext cx="4826000" cy="1651000"/>
          </a:xfrm>
          <a:prstGeom prst="roundRect">
            <a:avLst>
              <a:gd name="adj" fmla="val 18000"/>
            </a:avLst>
          </a:prstGeom>
          <a:solidFill>
            <a:srgbClr val="EF5B5B"/>
          </a:solidFill>
          <a:ln w="12700" cap="flat" cmpd="sng" algn="ctr">
            <a:noFill/>
            <a:prstDash val="solid"/>
            <a:miter lim="800000"/>
          </a:ln>
          <a:effectLst>
            <a:outerShdw blurRad="152400" dist="76200" dir="5400000" rotWithShape="0">
              <a:scrgbClr r="0" g="0" b="0">
                <a:alpha val="4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Number 2">
            <a:extLst>
              <a:ext uri="{FF2B5EF4-FFF2-40B4-BE49-F238E27FC236}">
                <a16:creationId xmlns:a16="http://schemas.microsoft.com/office/drawing/2014/main" id="{9F727D82-D8BD-3000-23A8-3A879DB0A03F}"/>
              </a:ext>
            </a:extLst>
          </p:cNvPr>
          <p:cNvSpPr/>
          <p:nvPr/>
        </p:nvSpPr>
        <p:spPr>
          <a:xfrm>
            <a:off x="6769100" y="4191000"/>
            <a:ext cx="1016000" cy="1016000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EF5B5B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1" name="Word FALSE">
            <a:extLst>
              <a:ext uri="{FF2B5EF4-FFF2-40B4-BE49-F238E27FC236}">
                <a16:creationId xmlns:a16="http://schemas.microsoft.com/office/drawing/2014/main" id="{06BC525F-966C-AB0B-8D2C-21DB10337A3D}"/>
              </a:ext>
            </a:extLst>
          </p:cNvPr>
          <p:cNvSpPr txBox="1"/>
          <p:nvPr/>
        </p:nvSpPr>
        <p:spPr>
          <a:xfrm>
            <a:off x="8064500" y="4127500"/>
            <a:ext cx="2921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GB" sz="4800" b="1">
                <a:solidFill>
                  <a:srgbClr val="FFFFFF"/>
                </a:solidFill>
                <a:latin typeface="Arial" panose="020B0604020202020204" pitchFamily="34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7103460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CG line">
            <a:extLst>
              <a:ext uri="{FF2B5EF4-FFF2-40B4-BE49-F238E27FC236}">
                <a16:creationId xmlns:a16="http://schemas.microsoft.com/office/drawing/2014/main" id="{B82B4233-434D-5250-9119-5DBAF7B7A42D}"/>
              </a:ext>
            </a:extLst>
          </p:cNvPr>
          <p:cNvSpPr/>
          <p:nvPr/>
        </p:nvSpPr>
        <p:spPr>
          <a:xfrm>
            <a:off x="0" y="5778500"/>
            <a:ext cx="12192001" cy="787401"/>
          </a:xfrm>
          <a:custGeom>
            <a:avLst/>
            <a:gdLst/>
            <a:ahLst/>
            <a:cxnLst/>
            <a:rect l="0" t="0" r="0" b="0"/>
            <a:pathLst>
              <a:path w="12192001" h="787401">
                <a:moveTo>
                  <a:pt x="0" y="533400"/>
                </a:moveTo>
                <a:lnTo>
                  <a:pt x="5080000" y="533400"/>
                </a:lnTo>
                <a:lnTo>
                  <a:pt x="5334000" y="469900"/>
                </a:lnTo>
                <a:lnTo>
                  <a:pt x="5562600" y="533400"/>
                </a:lnTo>
                <a:lnTo>
                  <a:pt x="5740400" y="533400"/>
                </a:lnTo>
                <a:lnTo>
                  <a:pt x="5867400" y="711200"/>
                </a:lnTo>
                <a:lnTo>
                  <a:pt x="6096000" y="0"/>
                </a:lnTo>
                <a:lnTo>
                  <a:pt x="6299200" y="787400"/>
                </a:lnTo>
                <a:lnTo>
                  <a:pt x="6451600" y="533400"/>
                </a:lnTo>
                <a:lnTo>
                  <a:pt x="6731000" y="533400"/>
                </a:lnTo>
                <a:lnTo>
                  <a:pt x="6985000" y="419100"/>
                </a:lnTo>
                <a:lnTo>
                  <a:pt x="7239000" y="533400"/>
                </a:lnTo>
                <a:lnTo>
                  <a:pt x="12192000" y="533400"/>
                </a:lnTo>
              </a:path>
            </a:pathLst>
          </a:custGeom>
          <a:ln w="38100">
            <a:solidFill>
              <a:srgbClr val="2B4A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ag">
            <a:extLst>
              <a:ext uri="{FF2B5EF4-FFF2-40B4-BE49-F238E27FC236}">
                <a16:creationId xmlns:a16="http://schemas.microsoft.com/office/drawing/2014/main" id="{7698330C-0188-B77E-3112-92C9BB8E1203}"/>
              </a:ext>
            </a:extLst>
          </p:cNvPr>
          <p:cNvSpPr/>
          <p:nvPr/>
        </p:nvSpPr>
        <p:spPr>
          <a:xfrm>
            <a:off x="546100" y="381000"/>
            <a:ext cx="2667000" cy="508000"/>
          </a:xfrm>
          <a:prstGeom prst="roundRect">
            <a:avLst>
              <a:gd name="adj" fmla="val 50000"/>
            </a:avLst>
          </a:prstGeom>
          <a:solidFill>
            <a:srgbClr val="FFC93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rgbClr val="14213D"/>
                </a:solidFill>
                <a:latin typeface="Arial" panose="020B0604020202020204" pitchFamily="34" charset="0"/>
              </a:rPr>
              <a:t>TRUE OR FALSE?</a:t>
            </a:r>
          </a:p>
        </p:txBody>
      </p:sp>
      <p:sp>
        <p:nvSpPr>
          <p:cNvPr id="4" name="Counter">
            <a:extLst>
              <a:ext uri="{FF2B5EF4-FFF2-40B4-BE49-F238E27FC236}">
                <a16:creationId xmlns:a16="http://schemas.microsoft.com/office/drawing/2014/main" id="{6D68762F-65E1-C445-5DED-18F69989178B}"/>
              </a:ext>
            </a:extLst>
          </p:cNvPr>
          <p:cNvSpPr txBox="1"/>
          <p:nvPr/>
        </p:nvSpPr>
        <p:spPr>
          <a:xfrm>
            <a:off x="9652000" y="381000"/>
            <a:ext cx="19939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r"/>
            <a:r>
              <a:rPr lang="en-GB" b="1">
                <a:solidFill>
                  <a:srgbClr val="B8C7E0"/>
                </a:solidFill>
                <a:latin typeface="Arial" panose="020B0604020202020204" pitchFamily="34" charset="0"/>
              </a:rPr>
              <a:t>6 of 6</a:t>
            </a:r>
          </a:p>
        </p:txBody>
      </p:sp>
      <p:sp>
        <p:nvSpPr>
          <p:cNvPr id="5" name="Statement">
            <a:extLst>
              <a:ext uri="{FF2B5EF4-FFF2-40B4-BE49-F238E27FC236}">
                <a16:creationId xmlns:a16="http://schemas.microsoft.com/office/drawing/2014/main" id="{3D11DC43-3F1F-B826-211D-84FA84657FEC}"/>
              </a:ext>
            </a:extLst>
          </p:cNvPr>
          <p:cNvSpPr txBox="1"/>
          <p:nvPr/>
        </p:nvSpPr>
        <p:spPr>
          <a:xfrm>
            <a:off x="762000" y="1206500"/>
            <a:ext cx="10668000" cy="241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GB" sz="4000" b="1">
                <a:solidFill>
                  <a:srgbClr val="FFFFFF"/>
                </a:solidFill>
                <a:latin typeface="Arial" panose="020B0604020202020204" pitchFamily="34" charset="0"/>
              </a:rPr>
              <a:t>All doctors who work in hospitals perform operations.</a:t>
            </a:r>
          </a:p>
        </p:txBody>
      </p:sp>
      <p:sp>
        <p:nvSpPr>
          <p:cNvPr id="6" name="Tile TRUE">
            <a:extLst>
              <a:ext uri="{FF2B5EF4-FFF2-40B4-BE49-F238E27FC236}">
                <a16:creationId xmlns:a16="http://schemas.microsoft.com/office/drawing/2014/main" id="{2DB7D5F9-97E0-06E2-1C3D-59F2E7B31911}"/>
              </a:ext>
            </a:extLst>
          </p:cNvPr>
          <p:cNvSpPr/>
          <p:nvPr/>
        </p:nvSpPr>
        <p:spPr>
          <a:xfrm>
            <a:off x="952500" y="3873500"/>
            <a:ext cx="4826000" cy="1651000"/>
          </a:xfrm>
          <a:prstGeom prst="roundRect">
            <a:avLst>
              <a:gd name="adj" fmla="val 18000"/>
            </a:avLst>
          </a:prstGeom>
          <a:solidFill>
            <a:srgbClr val="12A594"/>
          </a:solidFill>
          <a:ln w="12700" cap="flat" cmpd="sng" algn="ctr">
            <a:noFill/>
            <a:prstDash val="solid"/>
            <a:miter lim="800000"/>
          </a:ln>
          <a:effectLst>
            <a:outerShdw blurRad="152400" dist="76200" dir="5400000" rotWithShape="0">
              <a:scrgbClr r="0" g="0" b="0">
                <a:alpha val="4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Number 1">
            <a:extLst>
              <a:ext uri="{FF2B5EF4-FFF2-40B4-BE49-F238E27FC236}">
                <a16:creationId xmlns:a16="http://schemas.microsoft.com/office/drawing/2014/main" id="{63815955-1510-3D43-4522-9C8F46C76BD4}"/>
              </a:ext>
            </a:extLst>
          </p:cNvPr>
          <p:cNvSpPr/>
          <p:nvPr/>
        </p:nvSpPr>
        <p:spPr>
          <a:xfrm>
            <a:off x="1308100" y="4191000"/>
            <a:ext cx="1016000" cy="1016000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12A594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8" name="Word TRUE">
            <a:extLst>
              <a:ext uri="{FF2B5EF4-FFF2-40B4-BE49-F238E27FC236}">
                <a16:creationId xmlns:a16="http://schemas.microsoft.com/office/drawing/2014/main" id="{61D5BAA2-2361-65A2-DA1C-BB65AD601256}"/>
              </a:ext>
            </a:extLst>
          </p:cNvPr>
          <p:cNvSpPr txBox="1"/>
          <p:nvPr/>
        </p:nvSpPr>
        <p:spPr>
          <a:xfrm>
            <a:off x="2603500" y="4127500"/>
            <a:ext cx="2921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GB" sz="4800" b="1">
                <a:solidFill>
                  <a:srgbClr val="FFFFFF"/>
                </a:solidFill>
                <a:latin typeface="Arial" panose="020B0604020202020204" pitchFamily="34" charset="0"/>
              </a:rPr>
              <a:t>TRUE</a:t>
            </a:r>
          </a:p>
        </p:txBody>
      </p:sp>
      <p:sp>
        <p:nvSpPr>
          <p:cNvPr id="9" name="Tile FALSE">
            <a:extLst>
              <a:ext uri="{FF2B5EF4-FFF2-40B4-BE49-F238E27FC236}">
                <a16:creationId xmlns:a16="http://schemas.microsoft.com/office/drawing/2014/main" id="{01C57ED8-EC0B-78F0-4F29-B4827D464F58}"/>
              </a:ext>
            </a:extLst>
          </p:cNvPr>
          <p:cNvSpPr/>
          <p:nvPr/>
        </p:nvSpPr>
        <p:spPr>
          <a:xfrm>
            <a:off x="6413500" y="3873500"/>
            <a:ext cx="4826000" cy="1651000"/>
          </a:xfrm>
          <a:prstGeom prst="roundRect">
            <a:avLst>
              <a:gd name="adj" fmla="val 18000"/>
            </a:avLst>
          </a:prstGeom>
          <a:solidFill>
            <a:srgbClr val="EF5B5B"/>
          </a:solidFill>
          <a:ln w="12700" cap="flat" cmpd="sng" algn="ctr">
            <a:noFill/>
            <a:prstDash val="solid"/>
            <a:miter lim="800000"/>
          </a:ln>
          <a:effectLst>
            <a:outerShdw blurRad="152400" dist="76200" dir="5400000" rotWithShape="0">
              <a:scrgbClr r="0" g="0" b="0">
                <a:alpha val="40000"/>
              </a:scrgbClr>
            </a:out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Number 2">
            <a:extLst>
              <a:ext uri="{FF2B5EF4-FFF2-40B4-BE49-F238E27FC236}">
                <a16:creationId xmlns:a16="http://schemas.microsoft.com/office/drawing/2014/main" id="{D1B6B722-DC21-7CEA-A244-23A5B4A2D0B4}"/>
              </a:ext>
            </a:extLst>
          </p:cNvPr>
          <p:cNvSpPr/>
          <p:nvPr/>
        </p:nvSpPr>
        <p:spPr>
          <a:xfrm>
            <a:off x="6769100" y="4191000"/>
            <a:ext cx="1016000" cy="1016000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4400" b="1">
                <a:solidFill>
                  <a:srgbClr val="EF5B5B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1" name="Word FALSE">
            <a:extLst>
              <a:ext uri="{FF2B5EF4-FFF2-40B4-BE49-F238E27FC236}">
                <a16:creationId xmlns:a16="http://schemas.microsoft.com/office/drawing/2014/main" id="{49181EE9-9F3B-F771-BA46-DF1693A23A40}"/>
              </a:ext>
            </a:extLst>
          </p:cNvPr>
          <p:cNvSpPr txBox="1"/>
          <p:nvPr/>
        </p:nvSpPr>
        <p:spPr>
          <a:xfrm>
            <a:off x="8064500" y="4127500"/>
            <a:ext cx="2921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GB" sz="4800" b="1">
                <a:solidFill>
                  <a:srgbClr val="FFFFFF"/>
                </a:solidFill>
                <a:latin typeface="Arial" panose="020B0604020202020204" pitchFamily="34" charset="0"/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4214488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C652AED-D04F-CAF5-D3DB-903B47D3B6A9}"/>
              </a:ext>
            </a:extLst>
          </p:cNvPr>
          <p:cNvSpPr txBox="1"/>
          <p:nvPr/>
        </p:nvSpPr>
        <p:spPr>
          <a:xfrm>
            <a:off x="635000" y="355600"/>
            <a:ext cx="10922000" cy="6604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3600" b="1">
                <a:solidFill>
                  <a:srgbClr val="FFFFFF"/>
                </a:solidFill>
                <a:latin typeface="Arial" panose="020B0604020202020204" pitchFamily="34" charset="0"/>
              </a:rPr>
              <a:t>Echocardiogram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C8B13B9-E169-3063-472F-AABCEC242F1F}"/>
              </a:ext>
            </a:extLst>
          </p:cNvPr>
          <p:cNvSpPr txBox="1"/>
          <p:nvPr/>
        </p:nvSpPr>
        <p:spPr>
          <a:xfrm>
            <a:off x="635000" y="1016000"/>
            <a:ext cx="10922000" cy="3810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>
                <a:solidFill>
                  <a:srgbClr val="C9D4E8"/>
                </a:solidFill>
                <a:latin typeface="Calibri" panose="020F0502020204030204" pitchFamily="34" charset="0"/>
              </a:rPr>
              <a:t>An ultrasound scan that lets doctors watch the heart beating.</a:t>
            </a:r>
          </a:p>
        </p:txBody>
      </p:sp>
      <p:pic>
        <p:nvPicPr>
          <p:cNvPr id="4" name="024_4_chamber_slice">
            <a:hlinkClick r:id="" action="ppaction://media"/>
            <a:extLst>
              <a:ext uri="{FF2B5EF4-FFF2-40B4-BE49-F238E27FC236}">
                <a16:creationId xmlns:a16="http://schemas.microsoft.com/office/drawing/2014/main" id="{980BB302-846E-6D97-0856-401FD6C127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59000" y="1549400"/>
            <a:ext cx="7874000" cy="4429125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</p:spPr>
      </p:pic>
      <p:sp>
        <p:nvSpPr>
          <p:cNvPr id="5" name="Model dot">
            <a:extLst>
              <a:ext uri="{FF2B5EF4-FFF2-40B4-BE49-F238E27FC236}">
                <a16:creationId xmlns:a16="http://schemas.microsoft.com/office/drawing/2014/main" id="{A82FEAD4-C2F2-7F34-8398-080CC42233C2}"/>
              </a:ext>
            </a:extLst>
          </p:cNvPr>
          <p:cNvSpPr/>
          <p:nvPr/>
        </p:nvSpPr>
        <p:spPr>
          <a:xfrm>
            <a:off x="2159000" y="6210300"/>
            <a:ext cx="177800" cy="177800"/>
          </a:xfrm>
          <a:prstGeom prst="ellipse">
            <a:avLst/>
          </a:prstGeom>
          <a:solidFill>
            <a:srgbClr val="E0242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/>
          </a:p>
        </p:txBody>
      </p:sp>
      <p:sp>
        <p:nvSpPr>
          <p:cNvPr id="6" name="Model label">
            <a:extLst>
              <a:ext uri="{FF2B5EF4-FFF2-40B4-BE49-F238E27FC236}">
                <a16:creationId xmlns:a16="http://schemas.microsoft.com/office/drawing/2014/main" id="{831CA6C3-091E-BDBD-3C23-A10DD7C0A7B0}"/>
              </a:ext>
            </a:extLst>
          </p:cNvPr>
          <p:cNvSpPr txBox="1"/>
          <p:nvPr/>
        </p:nvSpPr>
        <p:spPr>
          <a:xfrm>
            <a:off x="2438400" y="6134100"/>
            <a:ext cx="4381500" cy="3302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1500">
                <a:solidFill>
                  <a:srgbClr val="C9D4E8"/>
                </a:solidFill>
                <a:latin typeface="Calibri" panose="020F0502020204030204" pitchFamily="34" charset="0"/>
              </a:rPr>
              <a:t>Where the scan cuts through the heart</a:t>
            </a:r>
          </a:p>
        </p:txBody>
      </p:sp>
      <p:sp>
        <p:nvSpPr>
          <p:cNvPr id="7" name="Scan dot">
            <a:extLst>
              <a:ext uri="{FF2B5EF4-FFF2-40B4-BE49-F238E27FC236}">
                <a16:creationId xmlns:a16="http://schemas.microsoft.com/office/drawing/2014/main" id="{EEC342E1-5EB0-058C-18EE-2D07EA1C73D1}"/>
              </a:ext>
            </a:extLst>
          </p:cNvPr>
          <p:cNvSpPr/>
          <p:nvPr/>
        </p:nvSpPr>
        <p:spPr>
          <a:xfrm>
            <a:off x="7048500" y="6210300"/>
            <a:ext cx="177800" cy="177800"/>
          </a:xfrm>
          <a:prstGeom prst="ellipse">
            <a:avLst/>
          </a:prstGeom>
          <a:solidFill>
            <a:srgbClr val="2F6FD6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/>
          </a:p>
        </p:txBody>
      </p:sp>
      <p:sp>
        <p:nvSpPr>
          <p:cNvPr id="8" name="Scan label">
            <a:extLst>
              <a:ext uri="{FF2B5EF4-FFF2-40B4-BE49-F238E27FC236}">
                <a16:creationId xmlns:a16="http://schemas.microsoft.com/office/drawing/2014/main" id="{BE761542-E4A8-C762-24E1-97FFB53B584C}"/>
              </a:ext>
            </a:extLst>
          </p:cNvPr>
          <p:cNvSpPr txBox="1"/>
          <p:nvPr/>
        </p:nvSpPr>
        <p:spPr>
          <a:xfrm>
            <a:off x="7327900" y="6134100"/>
            <a:ext cx="2705100" cy="3302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1500">
                <a:solidFill>
                  <a:srgbClr val="C9D4E8"/>
                </a:solidFill>
                <a:latin typeface="Calibri" panose="020F0502020204030204" pitchFamily="34" charset="0"/>
              </a:rPr>
              <a:t>What the doctor sees</a:t>
            </a:r>
          </a:p>
        </p:txBody>
      </p:sp>
    </p:spTree>
    <p:extLst>
      <p:ext uri="{BB962C8B-B14F-4D97-AF65-F5344CB8AC3E}">
        <p14:creationId xmlns:p14="http://schemas.microsoft.com/office/powerpoint/2010/main" val="177718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E8D3AC2-838E-7BAE-9348-7477078CCDE4}"/>
              </a:ext>
            </a:extLst>
          </p:cNvPr>
          <p:cNvSpPr txBox="1"/>
          <p:nvPr/>
        </p:nvSpPr>
        <p:spPr>
          <a:xfrm>
            <a:off x="635000" y="355600"/>
            <a:ext cx="10922000" cy="6604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3600" b="1">
                <a:solidFill>
                  <a:srgbClr val="FFFFFF"/>
                </a:solidFill>
                <a:latin typeface="Arial" panose="020B0604020202020204" pitchFamily="34" charset="0"/>
              </a:rPr>
              <a:t>A slice through the heart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66944808-DED8-9A54-7B6C-9C3403146FD6}"/>
              </a:ext>
            </a:extLst>
          </p:cNvPr>
          <p:cNvSpPr txBox="1"/>
          <p:nvPr/>
        </p:nvSpPr>
        <p:spPr>
          <a:xfrm>
            <a:off x="635000" y="1016000"/>
            <a:ext cx="10922000" cy="3810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>
                <a:solidFill>
                  <a:srgbClr val="C9D4E8"/>
                </a:solidFill>
                <a:latin typeface="Calibri" panose="020F0502020204030204" pitchFamily="34" charset="0"/>
              </a:rPr>
              <a:t>Cut across the two pumping chambers, the ventricles.</a:t>
            </a:r>
          </a:p>
        </p:txBody>
      </p:sp>
      <p:pic>
        <p:nvPicPr>
          <p:cNvPr id="4" name="027_Ventricular_short_axis_slice">
            <a:hlinkClick r:id="" action="ppaction://media"/>
            <a:extLst>
              <a:ext uri="{FF2B5EF4-FFF2-40B4-BE49-F238E27FC236}">
                <a16:creationId xmlns:a16="http://schemas.microsoft.com/office/drawing/2014/main" id="{3329F023-8A98-E7EF-3AB6-34E6B63CAC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00" y="1651000"/>
            <a:ext cx="7493000" cy="4215183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</p:spPr>
      </p:pic>
      <p:sp>
        <p:nvSpPr>
          <p:cNvPr id="5" name="Left dot">
            <a:extLst>
              <a:ext uri="{FF2B5EF4-FFF2-40B4-BE49-F238E27FC236}">
                <a16:creationId xmlns:a16="http://schemas.microsoft.com/office/drawing/2014/main" id="{C7C43457-8B75-0159-91E5-8169085B6D47}"/>
              </a:ext>
            </a:extLst>
          </p:cNvPr>
          <p:cNvSpPr/>
          <p:nvPr/>
        </p:nvSpPr>
        <p:spPr>
          <a:xfrm>
            <a:off x="8509000" y="2095500"/>
            <a:ext cx="330200" cy="330200"/>
          </a:xfrm>
          <a:prstGeom prst="ellipse">
            <a:avLst/>
          </a:prstGeom>
          <a:solidFill>
            <a:srgbClr val="E0242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/>
          </a:p>
        </p:txBody>
      </p:sp>
      <p:sp>
        <p:nvSpPr>
          <p:cNvPr id="6" name="Left label">
            <a:extLst>
              <a:ext uri="{FF2B5EF4-FFF2-40B4-BE49-F238E27FC236}">
                <a16:creationId xmlns:a16="http://schemas.microsoft.com/office/drawing/2014/main" id="{AEEA218E-FB2F-782B-A574-0FC078685938}"/>
              </a:ext>
            </a:extLst>
          </p:cNvPr>
          <p:cNvSpPr txBox="1"/>
          <p:nvPr/>
        </p:nvSpPr>
        <p:spPr>
          <a:xfrm>
            <a:off x="9017000" y="1905000"/>
            <a:ext cx="2667000" cy="10160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2000">
                <a:solidFill>
                  <a:srgbClr val="FFFFFF"/>
                </a:solidFill>
                <a:latin typeface="Calibri" panose="020F0502020204030204" pitchFamily="34" charset="0"/>
              </a:rPr>
              <a:t>The round chamber pumps blood to the whole body.</a:t>
            </a:r>
          </a:p>
        </p:txBody>
      </p:sp>
      <p:sp>
        <p:nvSpPr>
          <p:cNvPr id="7" name="Right dot">
            <a:extLst>
              <a:ext uri="{FF2B5EF4-FFF2-40B4-BE49-F238E27FC236}">
                <a16:creationId xmlns:a16="http://schemas.microsoft.com/office/drawing/2014/main" id="{A216C957-168C-208B-FE97-A5AD68FCE119}"/>
              </a:ext>
            </a:extLst>
          </p:cNvPr>
          <p:cNvSpPr/>
          <p:nvPr/>
        </p:nvSpPr>
        <p:spPr>
          <a:xfrm>
            <a:off x="8509000" y="3619500"/>
            <a:ext cx="330200" cy="330200"/>
          </a:xfrm>
          <a:prstGeom prst="ellipse">
            <a:avLst/>
          </a:prstGeom>
          <a:solidFill>
            <a:srgbClr val="2F6FD6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/>
          </a:p>
        </p:txBody>
      </p:sp>
      <p:sp>
        <p:nvSpPr>
          <p:cNvPr id="8" name="Right label">
            <a:extLst>
              <a:ext uri="{FF2B5EF4-FFF2-40B4-BE49-F238E27FC236}">
                <a16:creationId xmlns:a16="http://schemas.microsoft.com/office/drawing/2014/main" id="{856C78FC-3D2D-884A-15B9-EC4A1F7E7940}"/>
              </a:ext>
            </a:extLst>
          </p:cNvPr>
          <p:cNvSpPr txBox="1"/>
          <p:nvPr/>
        </p:nvSpPr>
        <p:spPr>
          <a:xfrm>
            <a:off x="9017000" y="3429000"/>
            <a:ext cx="2667000" cy="1016000"/>
          </a:xfrm>
          <a:prstGeom prst="rect">
            <a:avLst/>
          </a:prstGeom>
          <a:noFill/>
        </p:spPr>
        <p:txBody>
          <a:bodyPr vert="horz" wrap="square" lIns="0" rIns="0" rtlCol="0" anchor="ctr">
            <a:noAutofit/>
          </a:bodyPr>
          <a:lstStyle/>
          <a:p>
            <a:r>
              <a:rPr lang="en-GB" sz="2000">
                <a:solidFill>
                  <a:srgbClr val="FFFFFF"/>
                </a:solidFill>
                <a:latin typeface="Calibri" panose="020F0502020204030204" pitchFamily="34" charset="0"/>
              </a:rPr>
              <a:t>The crescent-shaped chamber pumps blood to the lungs.</a:t>
            </a:r>
          </a:p>
        </p:txBody>
      </p:sp>
    </p:spTree>
    <p:extLst>
      <p:ext uri="{BB962C8B-B14F-4D97-AF65-F5344CB8AC3E}">
        <p14:creationId xmlns:p14="http://schemas.microsoft.com/office/powerpoint/2010/main" val="112302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32</Slides>
  <Notes>32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 Like a Doctor</dc:title>
  <dc:subject>PptxGenJS Presentation</dc:subject>
  <dc:creator>Dr Nayyar Naqvi OBE</dc:creator>
  <cp:revision>1</cp:revision>
  <dcterms:created xsi:type="dcterms:W3CDTF">2026-10-04T22:23:06Z</dcterms:created>
  <dcterms:modified xsi:type="dcterms:W3CDTF">2026-10-11T19:57:35Z</dcterms:modified>
</cp:coreProperties>
</file>